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8"/>
  </p:notesMasterIdLst>
  <p:handoutMasterIdLst>
    <p:handoutMasterId r:id="rId39"/>
  </p:handoutMasterIdLst>
  <p:sldIdLst>
    <p:sldId id="291" r:id="rId5"/>
    <p:sldId id="451" r:id="rId6"/>
    <p:sldId id="299" r:id="rId7"/>
    <p:sldId id="403" r:id="rId8"/>
    <p:sldId id="374" r:id="rId9"/>
    <p:sldId id="375" r:id="rId10"/>
    <p:sldId id="421" r:id="rId11"/>
    <p:sldId id="446" r:id="rId12"/>
    <p:sldId id="424" r:id="rId13"/>
    <p:sldId id="397" r:id="rId14"/>
    <p:sldId id="411" r:id="rId15"/>
    <p:sldId id="450" r:id="rId16"/>
    <p:sldId id="428" r:id="rId17"/>
    <p:sldId id="436" r:id="rId18"/>
    <p:sldId id="408" r:id="rId19"/>
    <p:sldId id="447" r:id="rId20"/>
    <p:sldId id="385" r:id="rId21"/>
    <p:sldId id="425" r:id="rId22"/>
    <p:sldId id="448" r:id="rId23"/>
    <p:sldId id="418" r:id="rId24"/>
    <p:sldId id="417" r:id="rId25"/>
    <p:sldId id="449" r:id="rId26"/>
    <p:sldId id="310" r:id="rId27"/>
    <p:sldId id="333" r:id="rId28"/>
    <p:sldId id="414" r:id="rId29"/>
    <p:sldId id="387" r:id="rId30"/>
    <p:sldId id="390" r:id="rId31"/>
    <p:sldId id="391" r:id="rId32"/>
    <p:sldId id="392" r:id="rId33"/>
    <p:sldId id="394" r:id="rId34"/>
    <p:sldId id="439" r:id="rId35"/>
    <p:sldId id="383" r:id="rId36"/>
    <p:sldId id="440" r:id="rId37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8E59"/>
    <a:srgbClr val="B8DAF5"/>
    <a:srgbClr val="000099"/>
    <a:srgbClr val="0000CC"/>
    <a:srgbClr val="AEB9DD"/>
    <a:srgbClr val="004A99"/>
    <a:srgbClr val="70B5FF"/>
    <a:srgbClr val="70DA9B"/>
    <a:srgbClr val="F5D5D5"/>
    <a:srgbClr val="8393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05" autoAdjust="0"/>
    <p:restoredTop sz="97466" autoAdjust="0"/>
  </p:normalViewPr>
  <p:slideViewPr>
    <p:cSldViewPr showGuides="1">
      <p:cViewPr>
        <p:scale>
          <a:sx n="100" d="100"/>
          <a:sy n="100" d="100"/>
        </p:scale>
        <p:origin x="-1860" y="-408"/>
      </p:cViewPr>
      <p:guideLst>
        <p:guide orient="horz" pos="799"/>
        <p:guide orient="horz" pos="3974"/>
        <p:guide orient="horz" pos="51"/>
        <p:guide orient="horz" pos="3748"/>
        <p:guide orient="horz" pos="346"/>
        <p:guide orient="horz" pos="2614"/>
        <p:guide pos="158"/>
        <p:guide pos="5602"/>
        <p:guide pos="3334"/>
        <p:guide pos="3515"/>
        <p:guide pos="2948"/>
        <p:guide pos="2812"/>
        <p:guide pos="657"/>
        <p:guide pos="703"/>
        <p:guide pos="51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-3246" y="-96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702pmy\Desktop\AAS%20Currency%20Overlay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702pmy\Desktop\AAS%20Currency%20Overla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Performance BVK</c:v>
                </c:pt>
              </c:strCache>
            </c:strRef>
          </c:tx>
          <c:invertIfNegative val="0"/>
          <c:cat>
            <c:numRef>
              <c:f>Tabelle1!$A$2:$A$6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Tabelle1!$B$2:$B$6</c:f>
              <c:numCache>
                <c:formatCode>0.0%</c:formatCode>
                <c:ptCount val="5"/>
                <c:pt idx="0">
                  <c:v>2.1999999999999999E-2</c:v>
                </c:pt>
                <c:pt idx="1">
                  <c:v>-8.0000000000000192E-3</c:v>
                </c:pt>
                <c:pt idx="2">
                  <c:v>0.08</c:v>
                </c:pt>
                <c:pt idx="3">
                  <c:v>7.3999999999999996E-2</c:v>
                </c:pt>
                <c:pt idx="4">
                  <c:v>6.0999999999999999E-2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Benchmark</c:v>
                </c:pt>
              </c:strCache>
            </c:strRef>
          </c:tx>
          <c:invertIfNegative val="0"/>
          <c:cat>
            <c:numRef>
              <c:f>Tabelle1!$A$2:$A$6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Tabelle1!$C$2:$C$6</c:f>
              <c:numCache>
                <c:formatCode>0.0%</c:formatCode>
                <c:ptCount val="5"/>
                <c:pt idx="0">
                  <c:v>2.5999999999999999E-2</c:v>
                </c:pt>
                <c:pt idx="1">
                  <c:v>-5.0000000000000096E-3</c:v>
                </c:pt>
                <c:pt idx="2">
                  <c:v>8.8000000000000106E-2</c:v>
                </c:pt>
                <c:pt idx="3">
                  <c:v>6.6000000000000003E-2</c:v>
                </c:pt>
                <c:pt idx="4">
                  <c:v>0.06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833856"/>
        <c:axId val="42334400"/>
      </c:barChart>
      <c:catAx>
        <c:axId val="43833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800"/>
            </a:pPr>
            <a:endParaRPr lang="de-DE"/>
          </a:p>
        </c:txPr>
        <c:crossAx val="42334400"/>
        <c:crosses val="autoZero"/>
        <c:auto val="1"/>
        <c:lblAlgn val="ctr"/>
        <c:lblOffset val="100"/>
        <c:noMultiLvlLbl val="0"/>
      </c:catAx>
      <c:valAx>
        <c:axId val="42334400"/>
        <c:scaling>
          <c:orientation val="minMax"/>
        </c:scaling>
        <c:delete val="0"/>
        <c:axPos val="l"/>
        <c:majorGridlines/>
        <c:numFmt formatCode="0.0%" sourceLinked="1"/>
        <c:majorTickMark val="none"/>
        <c:minorTickMark val="none"/>
        <c:tickLblPos val="nextTo"/>
        <c:crossAx val="438338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18141531485238E-2"/>
                  <c:y val="-2.6324451560107202E-3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/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Tabelle1!$A$2:$A$5</c:f>
              <c:strCache>
                <c:ptCount val="4"/>
                <c:pt idx="0">
                  <c:v>Region Zürich</c:v>
                </c:pt>
                <c:pt idx="1">
                  <c:v>Region Genfersee</c:v>
                </c:pt>
                <c:pt idx="2">
                  <c:v>Region übrige Westschweiz</c:v>
                </c:pt>
                <c:pt idx="3">
                  <c:v>Übrige Regionen</c:v>
                </c:pt>
              </c:strCache>
            </c:strRef>
          </c:cat>
          <c:val>
            <c:numRef>
              <c:f>Tabelle1!$B$2:$B$5</c:f>
              <c:numCache>
                <c:formatCode>0%</c:formatCode>
                <c:ptCount val="4"/>
                <c:pt idx="0">
                  <c:v>0.70000000000000095</c:v>
                </c:pt>
                <c:pt idx="1">
                  <c:v>0.1</c:v>
                </c:pt>
                <c:pt idx="2">
                  <c:v>0.09</c:v>
                </c:pt>
                <c:pt idx="3">
                  <c:v>0.11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Region Zürich</c:v>
                </c:pt>
                <c:pt idx="1">
                  <c:v>Region Genfersee</c:v>
                </c:pt>
                <c:pt idx="2">
                  <c:v>Region übrige Westschweiz</c:v>
                </c:pt>
                <c:pt idx="3">
                  <c:v>Übrige Regionen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Datenreihe 3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Region Zürich</c:v>
                </c:pt>
                <c:pt idx="1">
                  <c:v>Region Genfersee</c:v>
                </c:pt>
                <c:pt idx="2">
                  <c:v>Region übrige Westschweiz</c:v>
                </c:pt>
                <c:pt idx="3">
                  <c:v>Übrige Regionen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631104"/>
        <c:axId val="42295296"/>
      </c:barChart>
      <c:catAx>
        <c:axId val="436311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de-DE"/>
          </a:p>
        </c:txPr>
        <c:crossAx val="42295296"/>
        <c:crosses val="autoZero"/>
        <c:auto val="1"/>
        <c:lblAlgn val="ctr"/>
        <c:lblOffset val="100"/>
        <c:noMultiLvlLbl val="0"/>
      </c:catAx>
      <c:valAx>
        <c:axId val="4229529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36311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539581911654201"/>
          <c:y val="4.9149308248533301E-2"/>
          <c:w val="0.75548799843974501"/>
          <c:h val="0.8788507283374640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TER OAK</c:v>
                </c:pt>
              </c:strCache>
            </c:strRef>
          </c:tx>
          <c:spPr>
            <a:solidFill>
              <a:srgbClr val="004A99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004A99"/>
              </a:solidFill>
            </c:spPr>
          </c:dPt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layout>
                <c:manualLayout>
                  <c:x val="1.3063846411957999E-2"/>
                  <c:y val="-0.195568158396318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0,22</a:t>
                    </a:r>
                    <a:r>
                      <a:rPr lang="en-US" dirty="0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5.2255385647832003E-3"/>
                  <c:y val="-0.17706733925888801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0,19</a:t>
                    </a:r>
                    <a:r>
                      <a:rPr lang="en-US" dirty="0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0572986475524799E-7"/>
                  <c:y val="-0.18850169033417799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0,21</a:t>
                    </a:r>
                    <a:r>
                      <a:rPr lang="en-US" dirty="0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Tabelle1!$A$2:$A$7</c:f>
              <c:numCache>
                <c:formatCode>General</c:formatCod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</c:numCache>
            </c:numRef>
          </c:cat>
          <c:val>
            <c:numRef>
              <c:f>Tabelle1!$B$2:$B$7</c:f>
              <c:numCache>
                <c:formatCode>0.00%</c:formatCode>
                <c:ptCount val="6"/>
                <c:pt idx="0">
                  <c:v>4.5999999999999999E-3</c:v>
                </c:pt>
                <c:pt idx="1">
                  <c:v>3.8E-3</c:v>
                </c:pt>
                <c:pt idx="2">
                  <c:v>3.1000000000000198E-3</c:v>
                </c:pt>
                <c:pt idx="3">
                  <c:v>2.2000000000000101E-3</c:v>
                </c:pt>
                <c:pt idx="4">
                  <c:v>1.90000000000001E-3</c:v>
                </c:pt>
                <c:pt idx="5">
                  <c:v>2.0999999999999999E-3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7177856"/>
        <c:axId val="42297024"/>
      </c:barChart>
      <c:catAx>
        <c:axId val="771778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de-DE"/>
          </a:p>
        </c:txPr>
        <c:crossAx val="42297024"/>
        <c:crosses val="autoZero"/>
        <c:auto val="1"/>
        <c:lblAlgn val="ctr"/>
        <c:lblOffset val="100"/>
        <c:noMultiLvlLbl val="0"/>
      </c:catAx>
      <c:valAx>
        <c:axId val="42297024"/>
        <c:scaling>
          <c:orientation val="minMax"/>
          <c:min val="5.0000000000000402E-4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77177856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400" baseline="0"/>
      </a:pPr>
      <a:endParaRPr lang="de-DE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703271531922"/>
          <c:y val="3.6978183908984601E-2"/>
          <c:w val="0.85952718216494395"/>
          <c:h val="0.84816666432394505"/>
        </c:manualLayout>
      </c:layout>
      <c:lineChart>
        <c:grouping val="standard"/>
        <c:varyColors val="0"/>
        <c:ser>
          <c:idx val="2"/>
          <c:order val="0"/>
          <c:tx>
            <c:v>BVK Portfolio hedged</c:v>
          </c:tx>
          <c:spPr>
            <a:ln w="50800">
              <a:solidFill>
                <a:schemeClr val="accent4"/>
              </a:solidFill>
            </a:ln>
          </c:spPr>
          <c:marker>
            <c:symbol val="none"/>
          </c:marker>
          <c:dLbls>
            <c:dLbl>
              <c:idx val="1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1200"/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Rendite!$A$3:$A$15</c:f>
              <c:strCache>
                <c:ptCount val="13"/>
                <c:pt idx="1">
                  <c:v>JAN</c:v>
                </c:pt>
                <c:pt idx="2">
                  <c:v>FEB</c:v>
                </c:pt>
                <c:pt idx="3">
                  <c:v>MAR</c:v>
                </c:pt>
                <c:pt idx="4">
                  <c:v>APR</c:v>
                </c:pt>
                <c:pt idx="5">
                  <c:v>MAY</c:v>
                </c:pt>
                <c:pt idx="6">
                  <c:v>JUN</c:v>
                </c:pt>
                <c:pt idx="7">
                  <c:v>JUL</c:v>
                </c:pt>
                <c:pt idx="8">
                  <c:v>AUG</c:v>
                </c:pt>
                <c:pt idx="9">
                  <c:v>SEP</c:v>
                </c:pt>
                <c:pt idx="10">
                  <c:v>OCT</c:v>
                </c:pt>
                <c:pt idx="11">
                  <c:v>NOV</c:v>
                </c:pt>
                <c:pt idx="12">
                  <c:v>DEC</c:v>
                </c:pt>
              </c:strCache>
            </c:strRef>
          </c:cat>
          <c:val>
            <c:numRef>
              <c:f>Rendite!$K$3:$K$15</c:f>
              <c:numCache>
                <c:formatCode>0.00%</c:formatCode>
                <c:ptCount val="13"/>
                <c:pt idx="0" formatCode="0%">
                  <c:v>0</c:v>
                </c:pt>
                <c:pt idx="1">
                  <c:v>-3.00000000000001E-3</c:v>
                </c:pt>
                <c:pt idx="2">
                  <c:v>9.8612999999998993E-3</c:v>
                </c:pt>
                <c:pt idx="3">
                  <c:v>1.40017313299998E-2</c:v>
                </c:pt>
                <c:pt idx="4">
                  <c:v>2.0491342410511999E-2</c:v>
                </c:pt>
                <c:pt idx="5">
                  <c:v>3.4063877264571801E-2</c:v>
                </c:pt>
                <c:pt idx="6">
                  <c:v>4.0268260528159003E-2</c:v>
                </c:pt>
                <c:pt idx="7">
                  <c:v>3.9748126397894899E-2</c:v>
                </c:pt>
                <c:pt idx="8">
                  <c:v>5.5448323106503099E-2</c:v>
                </c:pt>
                <c:pt idx="9">
                  <c:v>4.81657296770681E-2</c:v>
                </c:pt>
                <c:pt idx="10">
                  <c:v>5.5188440065904398E-2</c:v>
                </c:pt>
                <c:pt idx="11">
                  <c:v>6.3524428742425004E-2</c:v>
                </c:pt>
                <c:pt idx="12">
                  <c:v>6.1184674999192099E-2</c:v>
                </c:pt>
              </c:numCache>
            </c:numRef>
          </c:val>
          <c:smooth val="0"/>
        </c:ser>
        <c:ser>
          <c:idx val="0"/>
          <c:order val="1"/>
          <c:tx>
            <c:v>BVK Portfolio unhedged</c:v>
          </c:tx>
          <c:spPr>
            <a:ln w="50800">
              <a:solidFill>
                <a:srgbClr val="004A99"/>
              </a:solidFill>
              <a:prstDash val="sysDash"/>
            </a:ln>
          </c:spPr>
          <c:marker>
            <c:symbol val="none"/>
          </c:marker>
          <c:dLbls>
            <c:dLbl>
              <c:idx val="12"/>
              <c:layout/>
              <c:numFmt formatCode="0.0%" sourceLinked="0"/>
              <c:spPr/>
              <c:txPr>
                <a:bodyPr/>
                <a:lstStyle/>
                <a:p>
                  <a:pPr>
                    <a:defRPr sz="1200"/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val>
            <c:numRef>
              <c:f>Rendite!$M$3:$M$15</c:f>
              <c:numCache>
                <c:formatCode>0.00%</c:formatCode>
                <c:ptCount val="13"/>
                <c:pt idx="0" formatCode="0%">
                  <c:v>0</c:v>
                </c:pt>
                <c:pt idx="1">
                  <c:v>0</c:v>
                </c:pt>
                <c:pt idx="2">
                  <c:v>8.0999999999999996E-3</c:v>
                </c:pt>
                <c:pt idx="3">
                  <c:v>1.2900000000000101E-2</c:v>
                </c:pt>
                <c:pt idx="4">
                  <c:v>1.9500000000000101E-2</c:v>
                </c:pt>
                <c:pt idx="5">
                  <c:v>3.6000000000000101E-2</c:v>
                </c:pt>
                <c:pt idx="6">
                  <c:v>4.1300000000000003E-2</c:v>
                </c:pt>
                <c:pt idx="7">
                  <c:v>4.5600000000000002E-2</c:v>
                </c:pt>
                <c:pt idx="8">
                  <c:v>6.2199999999999998E-2</c:v>
                </c:pt>
                <c:pt idx="9">
                  <c:v>6.3600000000000004E-2</c:v>
                </c:pt>
                <c:pt idx="10">
                  <c:v>7.1900000000000006E-2</c:v>
                </c:pt>
                <c:pt idx="11">
                  <c:v>7.8900000000000095E-2</c:v>
                </c:pt>
                <c:pt idx="12">
                  <c:v>8.40000000000002E-2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7567488"/>
        <c:axId val="42302784"/>
      </c:lineChart>
      <c:catAx>
        <c:axId val="77567488"/>
        <c:scaling>
          <c:orientation val="minMax"/>
        </c:scaling>
        <c:delete val="0"/>
        <c:axPos val="b"/>
        <c:numFmt formatCode="mmm" sourceLinked="0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42302784"/>
        <c:crosses val="autoZero"/>
        <c:auto val="1"/>
        <c:lblAlgn val="ctr"/>
        <c:lblOffset val="100"/>
        <c:noMultiLvlLbl val="0"/>
      </c:catAx>
      <c:valAx>
        <c:axId val="42302784"/>
        <c:scaling>
          <c:orientation val="minMax"/>
          <c:max val="0.1"/>
          <c:min val="-4.0000000000000098E-2"/>
        </c:scaling>
        <c:delete val="0"/>
        <c:axPos val="l"/>
        <c:majorGridlines>
          <c:spPr>
            <a:ln>
              <a:solidFill>
                <a:srgbClr val="B3B3B3"/>
              </a:solidFill>
            </a:ln>
          </c:spPr>
        </c:majorGridlines>
        <c:numFmt formatCode="0.0%" sourceLinked="0"/>
        <c:majorTickMark val="none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400"/>
            </a:pPr>
            <a:endParaRPr lang="de-DE"/>
          </a:p>
        </c:txPr>
        <c:crossAx val="77567488"/>
        <c:crosses val="autoZero"/>
        <c:crossBetween val="between"/>
        <c:majorUnit val="0.02"/>
      </c:valAx>
      <c:spPr>
        <a:gradFill>
          <a:gsLst>
            <a:gs pos="0">
              <a:sysClr val="window" lastClr="FFFFFF">
                <a:lumMod val="95000"/>
              </a:sysClr>
            </a:gs>
            <a:gs pos="100000">
              <a:sysClr val="window" lastClr="FFFFFF"/>
            </a:gs>
          </a:gsLst>
          <a:lin ang="5400000" scaled="0"/>
        </a:gradFill>
      </c:spPr>
    </c:plotArea>
    <c:legend>
      <c:legendPos val="b"/>
      <c:layout/>
      <c:overlay val="0"/>
      <c:txPr>
        <a:bodyPr/>
        <a:lstStyle/>
        <a:p>
          <a:pPr>
            <a:defRPr sz="1400">
              <a:solidFill>
                <a:srgbClr val="5A5A5A"/>
              </a:solidFill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bg1">
        <a:lumMod val="95000"/>
      </a:schemeClr>
    </a:solidFill>
    <a:ln>
      <a:noFill/>
    </a:ln>
  </c:spPr>
  <c:txPr>
    <a:bodyPr/>
    <a:lstStyle/>
    <a:p>
      <a:pPr>
        <a:defRPr sz="900" b="1">
          <a:solidFill>
            <a:srgbClr val="B3B3B3"/>
          </a:solidFill>
          <a:latin typeface="Arial" pitchFamily="34" charset="0"/>
          <a:cs typeface="Arial" pitchFamily="34" charset="0"/>
        </a:defRPr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3927541844154704E-2"/>
          <c:y val="1.69616519174043E-2"/>
          <c:w val="0.90967901553290098"/>
          <c:h val="0.88709729867837905"/>
        </c:manualLayout>
      </c:layout>
      <c:barChart>
        <c:barDir val="col"/>
        <c:grouping val="clustered"/>
        <c:varyColors val="0"/>
        <c:ser>
          <c:idx val="4"/>
          <c:order val="2"/>
          <c:tx>
            <c:v>Renditebeitrag FX Overlay</c:v>
          </c:tx>
          <c:spPr>
            <a:solidFill>
              <a:srgbClr val="708E27"/>
            </a:solidFill>
          </c:spPr>
          <c:invertIfNegative val="0"/>
          <c:dLbls>
            <c:dLbl>
              <c:idx val="10"/>
              <c:layout>
                <c:manualLayout>
                  <c:x val="4.098360655737710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Rendite!$A$16:$A$27</c:f>
              <c:strCache>
                <c:ptCount val="12"/>
                <c:pt idx="0">
                  <c:v>01.01.</c:v>
                </c:pt>
                <c:pt idx="1">
                  <c:v>02.01</c:v>
                </c:pt>
                <c:pt idx="2">
                  <c:v>05.01</c:v>
                </c:pt>
                <c:pt idx="3">
                  <c:v>06.01</c:v>
                </c:pt>
                <c:pt idx="4">
                  <c:v>07.01</c:v>
                </c:pt>
                <c:pt idx="5">
                  <c:v>08.01</c:v>
                </c:pt>
                <c:pt idx="6">
                  <c:v>09.01</c:v>
                </c:pt>
                <c:pt idx="7">
                  <c:v>12.01</c:v>
                </c:pt>
                <c:pt idx="8">
                  <c:v>13.01</c:v>
                </c:pt>
                <c:pt idx="9">
                  <c:v>14.01</c:v>
                </c:pt>
                <c:pt idx="10">
                  <c:v>15.01</c:v>
                </c:pt>
                <c:pt idx="11">
                  <c:v>16.01</c:v>
                </c:pt>
              </c:strCache>
            </c:strRef>
          </c:cat>
          <c:val>
            <c:numRef>
              <c:f>Rendite!$Q$16:$Q$27</c:f>
              <c:numCache>
                <c:formatCode>0.00%</c:formatCode>
                <c:ptCount val="12"/>
                <c:pt idx="1">
                  <c:v>-8.0000000000000199E-4</c:v>
                </c:pt>
                <c:pt idx="2">
                  <c:v>-1.5E-3</c:v>
                </c:pt>
                <c:pt idx="3">
                  <c:v>-2.9999999999999997E-4</c:v>
                </c:pt>
                <c:pt idx="4">
                  <c:v>-2E-3</c:v>
                </c:pt>
                <c:pt idx="5">
                  <c:v>-2.9999999999999997E-4</c:v>
                </c:pt>
                <c:pt idx="6">
                  <c:v>7.0000000000000498E-4</c:v>
                </c:pt>
                <c:pt idx="7">
                  <c:v>-3.0000000000000198E-4</c:v>
                </c:pt>
                <c:pt idx="8">
                  <c:v>-8.0000000000000199E-4</c:v>
                </c:pt>
                <c:pt idx="9">
                  <c:v>-1.0000000000000099E-4</c:v>
                </c:pt>
                <c:pt idx="10">
                  <c:v>3.2500000000000001E-2</c:v>
                </c:pt>
                <c:pt idx="11">
                  <c:v>1.8200000000000102E-2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7346304"/>
        <c:axId val="77407936"/>
      </c:barChart>
      <c:lineChart>
        <c:grouping val="standard"/>
        <c:varyColors val="0"/>
        <c:ser>
          <c:idx val="2"/>
          <c:order val="0"/>
          <c:tx>
            <c:v>BVK Portfolio FX hedged</c:v>
          </c:tx>
          <c:spPr>
            <a:ln w="50800">
              <a:solidFill>
                <a:schemeClr val="accent4"/>
              </a:solidFill>
            </a:ln>
          </c:spPr>
          <c:marker>
            <c:symbol val="none"/>
          </c:marker>
          <c:dLbls>
            <c:dLbl>
              <c:idx val="11"/>
              <c:layout>
                <c:manualLayout>
                  <c:x val="0"/>
                  <c:y val="2.044861360009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Rendite!$A$16:$A$27</c:f>
              <c:strCache>
                <c:ptCount val="12"/>
                <c:pt idx="0">
                  <c:v>01.01.</c:v>
                </c:pt>
                <c:pt idx="1">
                  <c:v>02.01</c:v>
                </c:pt>
                <c:pt idx="2">
                  <c:v>05.01</c:v>
                </c:pt>
                <c:pt idx="3">
                  <c:v>06.01</c:v>
                </c:pt>
                <c:pt idx="4">
                  <c:v>07.01</c:v>
                </c:pt>
                <c:pt idx="5">
                  <c:v>08.01</c:v>
                </c:pt>
                <c:pt idx="6">
                  <c:v>09.01</c:v>
                </c:pt>
                <c:pt idx="7">
                  <c:v>12.01</c:v>
                </c:pt>
                <c:pt idx="8">
                  <c:v>13.01</c:v>
                </c:pt>
                <c:pt idx="9">
                  <c:v>14.01</c:v>
                </c:pt>
                <c:pt idx="10">
                  <c:v>15.01</c:v>
                </c:pt>
                <c:pt idx="11">
                  <c:v>16.01</c:v>
                </c:pt>
              </c:strCache>
            </c:strRef>
          </c:cat>
          <c:val>
            <c:numRef>
              <c:f>Rendite!$K$16:$K$27</c:f>
              <c:numCache>
                <c:formatCode>0.00%</c:formatCode>
                <c:ptCount val="12"/>
                <c:pt idx="0">
                  <c:v>0</c:v>
                </c:pt>
                <c:pt idx="1">
                  <c:v>1E-3</c:v>
                </c:pt>
                <c:pt idx="2">
                  <c:v>-1.90000000000001E-3</c:v>
                </c:pt>
                <c:pt idx="3">
                  <c:v>-4.1999999999999997E-3</c:v>
                </c:pt>
                <c:pt idx="4">
                  <c:v>-1.10000000000001E-3</c:v>
                </c:pt>
                <c:pt idx="5">
                  <c:v>9.4000000000000195E-3</c:v>
                </c:pt>
                <c:pt idx="6">
                  <c:v>4.0000000000000096E-3</c:v>
                </c:pt>
                <c:pt idx="7">
                  <c:v>3.50000000000002E-3</c:v>
                </c:pt>
                <c:pt idx="8">
                  <c:v>5.5999999999999999E-3</c:v>
                </c:pt>
                <c:pt idx="9">
                  <c:v>4.1999999999999997E-3</c:v>
                </c:pt>
                <c:pt idx="10">
                  <c:v>-2.2110040000000102E-2</c:v>
                </c:pt>
                <c:pt idx="11">
                  <c:v>-3.3355774540000001E-2</c:v>
                </c:pt>
              </c:numCache>
            </c:numRef>
          </c:val>
          <c:smooth val="0"/>
        </c:ser>
        <c:ser>
          <c:idx val="0"/>
          <c:order val="1"/>
          <c:tx>
            <c:v>BVK Portfolio unhedged</c:v>
          </c:tx>
          <c:spPr>
            <a:ln w="50800">
              <a:solidFill>
                <a:srgbClr val="004A99"/>
              </a:solidFill>
              <a:prstDash val="sysDash"/>
            </a:ln>
          </c:spPr>
          <c:marker>
            <c:symbol val="none"/>
          </c:marker>
          <c:dLbls>
            <c:dLbl>
              <c:idx val="1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Rendite!$A$16:$A$27</c:f>
              <c:strCache>
                <c:ptCount val="12"/>
                <c:pt idx="0">
                  <c:v>01.01.</c:v>
                </c:pt>
                <c:pt idx="1">
                  <c:v>02.01</c:v>
                </c:pt>
                <c:pt idx="2">
                  <c:v>05.01</c:v>
                </c:pt>
                <c:pt idx="3">
                  <c:v>06.01</c:v>
                </c:pt>
                <c:pt idx="4">
                  <c:v>07.01</c:v>
                </c:pt>
                <c:pt idx="5">
                  <c:v>08.01</c:v>
                </c:pt>
                <c:pt idx="6">
                  <c:v>09.01</c:v>
                </c:pt>
                <c:pt idx="7">
                  <c:v>12.01</c:v>
                </c:pt>
                <c:pt idx="8">
                  <c:v>13.01</c:v>
                </c:pt>
                <c:pt idx="9">
                  <c:v>14.01</c:v>
                </c:pt>
                <c:pt idx="10">
                  <c:v>15.01</c:v>
                </c:pt>
                <c:pt idx="11">
                  <c:v>16.01</c:v>
                </c:pt>
              </c:strCache>
            </c:strRef>
          </c:cat>
          <c:val>
            <c:numRef>
              <c:f>Rendite!$M$16:$M$27</c:f>
              <c:numCache>
                <c:formatCode>0.00%</c:formatCode>
                <c:ptCount val="12"/>
                <c:pt idx="0">
                  <c:v>0</c:v>
                </c:pt>
                <c:pt idx="1">
                  <c:v>1.8000000000000099E-3</c:v>
                </c:pt>
                <c:pt idx="2">
                  <c:v>4.0000000000000002E-4</c:v>
                </c:pt>
                <c:pt idx="3">
                  <c:v>-1.4E-3</c:v>
                </c:pt>
                <c:pt idx="4">
                  <c:v>3.7000000000000301E-3</c:v>
                </c:pt>
                <c:pt idx="5">
                  <c:v>1.47E-2</c:v>
                </c:pt>
                <c:pt idx="6">
                  <c:v>8.5000000000000006E-3</c:v>
                </c:pt>
                <c:pt idx="7">
                  <c:v>8.3000000000000192E-3</c:v>
                </c:pt>
                <c:pt idx="8">
                  <c:v>1.1299999999999999E-2</c:v>
                </c:pt>
                <c:pt idx="9">
                  <c:v>9.9000000000000199E-3</c:v>
                </c:pt>
                <c:pt idx="10">
                  <c:v>-4.9399999999999999E-2</c:v>
                </c:pt>
                <c:pt idx="11">
                  <c:v>-7.7700000000000505E-2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7346304"/>
        <c:axId val="77407936"/>
      </c:lineChart>
      <c:catAx>
        <c:axId val="77346304"/>
        <c:scaling>
          <c:orientation val="minMax"/>
        </c:scaling>
        <c:delete val="0"/>
        <c:axPos val="b"/>
        <c:numFmt formatCode="dd/mm" sourceLinked="0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77407936"/>
        <c:crosses val="autoZero"/>
        <c:auto val="1"/>
        <c:lblAlgn val="ctr"/>
        <c:lblOffset val="100"/>
        <c:noMultiLvlLbl val="0"/>
      </c:catAx>
      <c:valAx>
        <c:axId val="77407936"/>
        <c:scaling>
          <c:orientation val="minMax"/>
          <c:max val="0.04"/>
          <c:min val="-0.08"/>
        </c:scaling>
        <c:delete val="0"/>
        <c:axPos val="l"/>
        <c:majorGridlines>
          <c:spPr>
            <a:ln>
              <a:solidFill>
                <a:srgbClr val="B3B3B3"/>
              </a:solidFill>
            </a:ln>
          </c:spPr>
        </c:majorGridlines>
        <c:numFmt formatCode="0.0%" sourceLinked="0"/>
        <c:majorTickMark val="none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400"/>
            </a:pPr>
            <a:endParaRPr lang="de-DE"/>
          </a:p>
        </c:txPr>
        <c:crossAx val="77346304"/>
        <c:crosses val="autoZero"/>
        <c:crossBetween val="between"/>
        <c:majorUnit val="0.02"/>
      </c:valAx>
      <c:spPr>
        <a:gradFill>
          <a:gsLst>
            <a:gs pos="0">
              <a:sysClr val="window" lastClr="FFFFFF">
                <a:lumMod val="95000"/>
              </a:sysClr>
            </a:gs>
            <a:gs pos="100000">
              <a:sysClr val="window" lastClr="FFFFFF"/>
            </a:gs>
          </a:gsLst>
          <a:lin ang="5400000" scaled="0"/>
        </a:gradFill>
      </c:spPr>
    </c:plotArea>
    <c:legend>
      <c:legendPos val="b"/>
      <c:layout/>
      <c:overlay val="0"/>
      <c:txPr>
        <a:bodyPr/>
        <a:lstStyle/>
        <a:p>
          <a:pPr>
            <a:defRPr sz="1400">
              <a:solidFill>
                <a:srgbClr val="5A5A5A"/>
              </a:solidFill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bg1">
        <a:lumMod val="95000"/>
      </a:schemeClr>
    </a:solidFill>
    <a:ln>
      <a:noFill/>
    </a:ln>
  </c:spPr>
  <c:txPr>
    <a:bodyPr/>
    <a:lstStyle/>
    <a:p>
      <a:pPr>
        <a:defRPr sz="900" b="1">
          <a:solidFill>
            <a:srgbClr val="B3B3B3"/>
          </a:solidFill>
          <a:latin typeface="Arial" pitchFamily="34" charset="0"/>
          <a:cs typeface="Arial" pitchFamily="34" charset="0"/>
        </a:defRPr>
      </a:pPr>
      <a:endParaRPr lang="de-DE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0.17777</cdr:x>
      <cdr:y>0.06665</cdr:y>
    </cdr:from>
    <cdr:to>
      <cdr:x>0.36632</cdr:x>
      <cdr:y>0.13255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797988" y="289670"/>
          <a:ext cx="846370" cy="2863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de-CH" sz="1400" dirty="0" smtClean="0"/>
            <a:t>0,46%</a:t>
          </a:r>
          <a:endParaRPr lang="de-CH" sz="1400" dirty="0"/>
        </a:p>
      </cdr:txBody>
    </cdr:sp>
  </cdr:relSizeAnchor>
  <cdr:relSizeAnchor xmlns:cdr="http://schemas.openxmlformats.org/drawingml/2006/chartDrawing">
    <cdr:from>
      <cdr:x>0.29628</cdr:x>
      <cdr:y>0.21966</cdr:y>
    </cdr:from>
    <cdr:to>
      <cdr:x>0.46257</cdr:x>
      <cdr:y>0.3148</cdr:y>
    </cdr:to>
    <cdr:sp macro="" textlink="">
      <cdr:nvSpPr>
        <cdr:cNvPr id="3" name="Textfeld 1"/>
        <cdr:cNvSpPr txBox="1"/>
      </cdr:nvSpPr>
      <cdr:spPr>
        <a:xfrm xmlns:a="http://schemas.openxmlformats.org/drawingml/2006/main">
          <a:off x="1329964" y="954671"/>
          <a:ext cx="746456" cy="41348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de-CH" sz="1400" dirty="0" smtClean="0"/>
            <a:t>0,38%</a:t>
          </a:r>
          <a:endParaRPr lang="de-CH" sz="1400" dirty="0"/>
        </a:p>
      </cdr:txBody>
    </cdr:sp>
  </cdr:relSizeAnchor>
  <cdr:relSizeAnchor xmlns:cdr="http://schemas.openxmlformats.org/drawingml/2006/chartDrawing">
    <cdr:from>
      <cdr:x>0.42961</cdr:x>
      <cdr:y>0.35737</cdr:y>
    </cdr:from>
    <cdr:to>
      <cdr:x>0.57775</cdr:x>
      <cdr:y>0.43387</cdr:y>
    </cdr:to>
    <cdr:sp macro="" textlink="">
      <cdr:nvSpPr>
        <cdr:cNvPr id="4" name="Textfeld 1"/>
        <cdr:cNvSpPr txBox="1"/>
      </cdr:nvSpPr>
      <cdr:spPr>
        <a:xfrm xmlns:a="http://schemas.openxmlformats.org/drawingml/2006/main">
          <a:off x="2088232" y="1681834"/>
          <a:ext cx="720080" cy="36002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de-CH" sz="1400" dirty="0" smtClean="0"/>
            <a:t>0,31%</a:t>
          </a:r>
          <a:endParaRPr lang="de-CH" sz="14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46400" cy="496332"/>
          </a:xfrm>
          <a:prstGeom prst="rect">
            <a:avLst/>
          </a:prstGeom>
        </p:spPr>
        <p:txBody>
          <a:bodyPr vert="horz" lIns="91412" tIns="45706" rIns="91412" bIns="45706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91" y="3"/>
            <a:ext cx="2946400" cy="496332"/>
          </a:xfrm>
          <a:prstGeom prst="rect">
            <a:avLst/>
          </a:prstGeom>
        </p:spPr>
        <p:txBody>
          <a:bodyPr vert="horz" lIns="91412" tIns="45706" rIns="91412" bIns="45706" rtlCol="0"/>
          <a:lstStyle>
            <a:lvl1pPr algn="r">
              <a:defRPr sz="1200"/>
            </a:lvl1pPr>
          </a:lstStyle>
          <a:p>
            <a:fld id="{58943392-3F2D-48C1-8CA8-66BD9F2AE38A}" type="datetimeFigureOut">
              <a:rPr lang="de-CH" smtClean="0"/>
              <a:pPr/>
              <a:t>03.02.2015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28713"/>
            <a:ext cx="2946400" cy="496332"/>
          </a:xfrm>
          <a:prstGeom prst="rect">
            <a:avLst/>
          </a:prstGeom>
        </p:spPr>
        <p:txBody>
          <a:bodyPr vert="horz" lIns="91412" tIns="45706" rIns="91412" bIns="45706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91" y="9428713"/>
            <a:ext cx="2946400" cy="496332"/>
          </a:xfrm>
          <a:prstGeom prst="rect">
            <a:avLst/>
          </a:prstGeom>
        </p:spPr>
        <p:txBody>
          <a:bodyPr vert="horz" lIns="91412" tIns="45706" rIns="91412" bIns="45706" rtlCol="0" anchor="b"/>
          <a:lstStyle>
            <a:lvl1pPr algn="r">
              <a:defRPr sz="1200"/>
            </a:lvl1pPr>
          </a:lstStyle>
          <a:p>
            <a:fld id="{20F9DD01-CBA8-4241-9BB6-3A437FE93196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586117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2945659" cy="496331"/>
          </a:xfrm>
          <a:prstGeom prst="rect">
            <a:avLst/>
          </a:prstGeom>
        </p:spPr>
        <p:txBody>
          <a:bodyPr vert="horz" lIns="96880" tIns="48441" rIns="96880" bIns="48441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7" y="4"/>
            <a:ext cx="2945659" cy="496331"/>
          </a:xfrm>
          <a:prstGeom prst="rect">
            <a:avLst/>
          </a:prstGeom>
        </p:spPr>
        <p:txBody>
          <a:bodyPr vert="horz" lIns="96880" tIns="48441" rIns="96880" bIns="48441" rtlCol="0"/>
          <a:lstStyle>
            <a:lvl1pPr algn="r">
              <a:defRPr sz="1300"/>
            </a:lvl1pPr>
          </a:lstStyle>
          <a:p>
            <a:fld id="{B629BECA-773D-43F0-9094-4CF539E16FBA}" type="datetimeFigureOut">
              <a:rPr lang="de-CH" smtClean="0"/>
              <a:pPr/>
              <a:t>03.02.2015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880" tIns="48441" rIns="96880" bIns="48441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6"/>
            <a:ext cx="5438140" cy="4466988"/>
          </a:xfrm>
          <a:prstGeom prst="rect">
            <a:avLst/>
          </a:prstGeom>
        </p:spPr>
        <p:txBody>
          <a:bodyPr vert="horz" lIns="96880" tIns="48441" rIns="96880" bIns="48441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4" y="9428586"/>
            <a:ext cx="2945659" cy="496331"/>
          </a:xfrm>
          <a:prstGeom prst="rect">
            <a:avLst/>
          </a:prstGeom>
        </p:spPr>
        <p:txBody>
          <a:bodyPr vert="horz" lIns="96880" tIns="48441" rIns="96880" bIns="48441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7" y="9428586"/>
            <a:ext cx="2945659" cy="496331"/>
          </a:xfrm>
          <a:prstGeom prst="rect">
            <a:avLst/>
          </a:prstGeom>
        </p:spPr>
        <p:txBody>
          <a:bodyPr vert="horz" lIns="96880" tIns="48441" rIns="96880" bIns="48441" rtlCol="0" anchor="b"/>
          <a:lstStyle>
            <a:lvl1pPr algn="r">
              <a:defRPr sz="1300"/>
            </a:lvl1pPr>
          </a:lstStyle>
          <a:p>
            <a:fld id="{5CAA9BDD-5695-423E-9E51-C57F4066668F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00581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9BDD-5695-423E-9E51-C57F4066668F}" type="slidenum">
              <a:rPr lang="de-CH" smtClean="0"/>
              <a:pPr/>
              <a:t>4</a:t>
            </a:fld>
            <a:endParaRPr lang="de-CH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9BDD-5695-423E-9E51-C57F4066668F}" type="slidenum">
              <a:rPr lang="de-CH" smtClean="0"/>
              <a:pPr/>
              <a:t>18</a:t>
            </a:fld>
            <a:endParaRPr lang="de-CH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9BDD-5695-423E-9E51-C57F4066668F}" type="slidenum">
              <a:rPr lang="de-CH" smtClean="0"/>
              <a:pPr/>
              <a:t>25</a:t>
            </a:fld>
            <a:endParaRPr lang="de-CH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9BDD-5695-423E-9E51-C57F4066668F}" type="slidenum">
              <a:rPr lang="de-CH" smtClean="0"/>
              <a:pPr/>
              <a:t>26</a:t>
            </a:fld>
            <a:endParaRPr lang="de-CH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9BDD-5695-423E-9E51-C57F4066668F}" type="slidenum">
              <a:rPr lang="de-CH" smtClean="0"/>
              <a:pPr/>
              <a:t>28</a:t>
            </a:fld>
            <a:endParaRPr lang="de-CH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9BDD-5695-423E-9E51-C57F4066668F}" type="slidenum">
              <a:rPr lang="de-CH" smtClean="0"/>
              <a:pPr/>
              <a:t>29</a:t>
            </a:fld>
            <a:endParaRPr lang="de-CH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9BDD-5695-423E-9E51-C57F4066668F}" type="slidenum">
              <a:rPr lang="de-CH" smtClean="0"/>
              <a:pPr/>
              <a:t>31</a:t>
            </a:fld>
            <a:endParaRPr lang="de-CH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9BDD-5695-423E-9E51-C57F4066668F}" type="slidenum">
              <a:rPr lang="de-CH" smtClean="0"/>
              <a:pPr/>
              <a:t>32</a:t>
            </a:fld>
            <a:endParaRPr lang="de-CH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9BDD-5695-423E-9E51-C57F4066668F}" type="slidenum">
              <a:rPr lang="de-CH" smtClean="0"/>
              <a:pPr/>
              <a:t>33</a:t>
            </a:fld>
            <a:endParaRPr lang="de-C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9BDD-5695-423E-9E51-C57F4066668F}" type="slidenum">
              <a:rPr lang="de-CH" smtClean="0"/>
              <a:pPr/>
              <a:t>5</a:t>
            </a:fld>
            <a:endParaRPr lang="de-CH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9BDD-5695-423E-9E51-C57F4066668F}" type="slidenum">
              <a:rPr lang="de-CH" smtClean="0"/>
              <a:pPr/>
              <a:t>6</a:t>
            </a:fld>
            <a:endParaRPr lang="de-CH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856" indent="-342856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Symbol" pitchFamily="18" charset="2"/>
              <a:buChar char="-"/>
              <a:defRPr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9BDD-5695-423E-9E51-C57F4066668F}" type="slidenum">
              <a:rPr lang="de-CH" smtClean="0"/>
              <a:pPr/>
              <a:t>7</a:t>
            </a:fld>
            <a:endParaRPr lang="de-CH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9BDD-5695-423E-9E51-C57F4066668F}" type="slidenum">
              <a:rPr lang="de-CH" smtClean="0"/>
              <a:pPr/>
              <a:t>9</a:t>
            </a:fld>
            <a:endParaRPr lang="de-CH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9BDD-5695-423E-9E51-C57F4066668F}" type="slidenum">
              <a:rPr lang="de-CH" smtClean="0"/>
              <a:pPr/>
              <a:t>10</a:t>
            </a:fld>
            <a:endParaRPr lang="de-CH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9BDD-5695-423E-9E51-C57F4066668F}" type="slidenum">
              <a:rPr lang="de-CH" smtClean="0"/>
              <a:pPr/>
              <a:t>13</a:t>
            </a:fld>
            <a:endParaRPr lang="de-CH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31134">
              <a:defRPr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9BDD-5695-423E-9E51-C57F4066668F}" type="slidenum">
              <a:rPr lang="de-CH" smtClean="0"/>
              <a:pPr/>
              <a:t>15</a:t>
            </a:fld>
            <a:endParaRPr lang="de-CH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defTabSz="914131">
              <a:lnSpc>
                <a:spcPts val="2098"/>
              </a:lnSpc>
              <a:defRPr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9BDD-5695-423E-9E51-C57F4066668F}" type="slidenum">
              <a:rPr lang="de-CH" smtClean="0"/>
              <a:pPr/>
              <a:t>17</a:t>
            </a:fld>
            <a:endParaRPr lang="de-C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VK 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008062" y="4509120"/>
            <a:ext cx="7885113" cy="396044"/>
          </a:xfrm>
        </p:spPr>
        <p:txBody>
          <a:bodyPr>
            <a:noAutofit/>
          </a:bodyPr>
          <a:lstStyle>
            <a:lvl1pPr>
              <a:defRPr sz="2800" baseline="0"/>
            </a:lvl1pPr>
          </a:lstStyle>
          <a:p>
            <a:r>
              <a:rPr lang="de-DE" dirty="0" smtClean="0"/>
              <a:t>Titel Präsentation, Calibri 28 </a:t>
            </a:r>
            <a:r>
              <a:rPr lang="de-DE" dirty="0" err="1" smtClean="0"/>
              <a:t>pt</a:t>
            </a:r>
            <a:endParaRPr lang="de-CH" dirty="0"/>
          </a:p>
        </p:txBody>
      </p:sp>
      <p:sp>
        <p:nvSpPr>
          <p:cNvPr id="18" name="Bildplatzhalter 17"/>
          <p:cNvSpPr>
            <a:spLocks noGrp="1"/>
          </p:cNvSpPr>
          <p:nvPr>
            <p:ph type="pic" sz="quarter" idx="12"/>
          </p:nvPr>
        </p:nvSpPr>
        <p:spPr>
          <a:xfrm>
            <a:off x="1008063" y="542925"/>
            <a:ext cx="7885112" cy="360838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CH"/>
          </a:p>
        </p:txBody>
      </p:sp>
      <p:pic>
        <p:nvPicPr>
          <p:cNvPr id="15" name="Picture 2" descr="C:\Users\szabo\Documents\BVK_Powerpoint\BVK_100_rgb_p_screen_office_150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3" y="5778000"/>
            <a:ext cx="1512167" cy="55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platzhalt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008063" y="4905165"/>
            <a:ext cx="7885112" cy="396044"/>
          </a:xfrm>
        </p:spPr>
        <p:txBody>
          <a:bodyPr/>
          <a:lstStyle>
            <a:lvl1pPr>
              <a:defRPr b="0" baseline="0"/>
            </a:lvl1pPr>
          </a:lstStyle>
          <a:p>
            <a:pPr lvl="0"/>
            <a:r>
              <a:rPr lang="de-DE" dirty="0" smtClean="0"/>
              <a:t>Untertitel der Präsentation, Calibri 24 </a:t>
            </a:r>
            <a:r>
              <a:rPr lang="de-DE" dirty="0" err="1" smtClean="0"/>
              <a:t>pt</a:t>
            </a:r>
            <a:endParaRPr lang="de-DE" dirty="0" smtClean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008062" y="5877272"/>
            <a:ext cx="5644257" cy="324036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de-DE" dirty="0" smtClean="0"/>
              <a:t>Autor Calibri 16 </a:t>
            </a:r>
            <a:r>
              <a:rPr lang="de-DE" dirty="0" err="1" smtClean="0"/>
              <a:t>pt</a:t>
            </a:r>
            <a:endParaRPr lang="de-DE" dirty="0" smtClean="0"/>
          </a:p>
        </p:txBody>
      </p:sp>
      <p:sp>
        <p:nvSpPr>
          <p:cNvPr id="3" name="Rechteck 2"/>
          <p:cNvSpPr/>
          <p:nvPr userDrawn="1"/>
        </p:nvSpPr>
        <p:spPr>
          <a:xfrm>
            <a:off x="0" y="549275"/>
            <a:ext cx="1008063" cy="3600450"/>
          </a:xfrm>
          <a:prstGeom prst="rect">
            <a:avLst/>
          </a:prstGeom>
          <a:solidFill>
            <a:srgbClr val="AEB9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Freeform 5"/>
          <p:cNvSpPr>
            <a:spLocks/>
          </p:cNvSpPr>
          <p:nvPr userDrawn="1"/>
        </p:nvSpPr>
        <p:spPr bwMode="auto">
          <a:xfrm>
            <a:off x="323528" y="918246"/>
            <a:ext cx="574315" cy="1034385"/>
          </a:xfrm>
          <a:custGeom>
            <a:avLst/>
            <a:gdLst>
              <a:gd name="T0" fmla="*/ 1018 w 8609"/>
              <a:gd name="T1" fmla="*/ 0 h 15096"/>
              <a:gd name="T2" fmla="*/ 0 w 8609"/>
              <a:gd name="T3" fmla="*/ 1011 h 15096"/>
              <a:gd name="T4" fmla="*/ 6592 w 8609"/>
              <a:gd name="T5" fmla="*/ 7548 h 15096"/>
              <a:gd name="T6" fmla="*/ 0 w 8609"/>
              <a:gd name="T7" fmla="*/ 14085 h 15096"/>
              <a:gd name="T8" fmla="*/ 1018 w 8609"/>
              <a:gd name="T9" fmla="*/ 15096 h 15096"/>
              <a:gd name="T10" fmla="*/ 8609 w 8609"/>
              <a:gd name="T11" fmla="*/ 7552 h 15096"/>
              <a:gd name="T12" fmla="*/ 1018 w 8609"/>
              <a:gd name="T13" fmla="*/ 0 h 15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09" h="15096">
                <a:moveTo>
                  <a:pt x="1018" y="0"/>
                </a:moveTo>
                <a:lnTo>
                  <a:pt x="0" y="1011"/>
                </a:lnTo>
                <a:lnTo>
                  <a:pt x="6592" y="7548"/>
                </a:lnTo>
                <a:lnTo>
                  <a:pt x="0" y="14085"/>
                </a:lnTo>
                <a:lnTo>
                  <a:pt x="1018" y="15096"/>
                </a:lnTo>
                <a:lnTo>
                  <a:pt x="8609" y="7552"/>
                </a:lnTo>
                <a:lnTo>
                  <a:pt x="101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sp>
        <p:nvSpPr>
          <p:cNvPr id="20" name="Textplatzhalter 6"/>
          <p:cNvSpPr>
            <a:spLocks noGrp="1"/>
          </p:cNvSpPr>
          <p:nvPr>
            <p:ph type="body" sz="quarter" idx="15" hasCustomPrompt="1"/>
          </p:nvPr>
        </p:nvSpPr>
        <p:spPr>
          <a:xfrm>
            <a:off x="1008064" y="6330484"/>
            <a:ext cx="5652168" cy="324036"/>
          </a:xfrm>
        </p:spPr>
        <p:txBody>
          <a:bodyPr/>
          <a:lstStyle>
            <a:lvl1pPr>
              <a:defRPr sz="1600" b="0"/>
            </a:lvl1pPr>
          </a:lstStyle>
          <a:p>
            <a:pPr lvl="0"/>
            <a:r>
              <a:rPr lang="de-DE" dirty="0" smtClean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3567551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VK 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1"/>
          </p:nvPr>
        </p:nvSpPr>
        <p:spPr>
          <a:xfrm>
            <a:off x="1008062" y="552450"/>
            <a:ext cx="7885113" cy="35941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CH"/>
          </a:p>
        </p:txBody>
      </p:sp>
      <p:sp>
        <p:nvSpPr>
          <p:cNvPr id="4" name="Textfeld 3"/>
          <p:cNvSpPr txBox="1"/>
          <p:nvPr userDrawn="1"/>
        </p:nvSpPr>
        <p:spPr>
          <a:xfrm>
            <a:off x="1008063" y="6162605"/>
            <a:ext cx="6120221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A99"/>
                </a:solidFill>
                <a:effectLst/>
                <a:uLnTx/>
                <a:uFillTx/>
                <a:latin typeface="+mn-lt"/>
              </a:rPr>
              <a:t>BVK </a:t>
            </a:r>
            <a:r>
              <a:rPr kumimoji="0" lang="he-I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A99"/>
                </a:solidFill>
                <a:effectLst/>
                <a:uLnTx/>
                <a:uFillTx/>
                <a:latin typeface="+mn-lt"/>
              </a:rPr>
              <a:t>|</a:t>
            </a:r>
            <a:r>
              <a:rPr kumimoji="0" lang="de-CH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A99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de-DE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4A99"/>
                </a:solidFill>
                <a:effectLst/>
                <a:uLnTx/>
                <a:uFillTx/>
                <a:latin typeface="+mn-lt"/>
              </a:rPr>
              <a:t>Stampfenbachstrasse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A99"/>
                </a:solidFill>
                <a:effectLst/>
                <a:uLnTx/>
                <a:uFillTx/>
                <a:latin typeface="+mn-lt"/>
              </a:rPr>
              <a:t> 63</a:t>
            </a:r>
            <a:r>
              <a:rPr kumimoji="0" lang="de-CH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A99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he-I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A99"/>
                </a:solidFill>
                <a:effectLst/>
                <a:uLnTx/>
                <a:uFillTx/>
                <a:latin typeface="+mn-lt"/>
              </a:rPr>
              <a:t>|</a:t>
            </a:r>
            <a:r>
              <a:rPr kumimoji="0" lang="de-CH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A99"/>
                </a:solidFill>
                <a:effectLst/>
                <a:uLnTx/>
                <a:uFillTx/>
                <a:latin typeface="+mn-lt"/>
              </a:rPr>
              <a:t> Postfach </a:t>
            </a:r>
            <a:r>
              <a:rPr kumimoji="0" lang="he-I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A99"/>
                </a:solidFill>
                <a:effectLst/>
                <a:uLnTx/>
                <a:uFillTx/>
                <a:latin typeface="+mn-lt"/>
              </a:rPr>
              <a:t>|</a:t>
            </a:r>
            <a:r>
              <a:rPr kumimoji="0" lang="de-CH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A99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A99"/>
                </a:solidFill>
                <a:effectLst/>
                <a:uLnTx/>
                <a:uFillTx/>
                <a:latin typeface="+mn-lt"/>
              </a:rPr>
              <a:t>8090 Zürich</a:t>
            </a:r>
            <a:r>
              <a:rPr kumimoji="0" lang="de-CH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A99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he-I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A99"/>
                </a:solidFill>
                <a:effectLst/>
                <a:uLnTx/>
                <a:uFillTx/>
                <a:latin typeface="+mn-lt"/>
              </a:rPr>
              <a:t>|</a:t>
            </a:r>
            <a:r>
              <a:rPr kumimoji="0" lang="de-CH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A99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A99"/>
                </a:solidFill>
                <a:effectLst/>
                <a:uLnTx/>
                <a:uFillTx/>
                <a:latin typeface="+mn-lt"/>
              </a:rPr>
              <a:t>Tel 043 259 42 00</a:t>
            </a:r>
            <a:r>
              <a:rPr kumimoji="0" lang="de-CH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A99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he-I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A99"/>
                </a:solidFill>
                <a:effectLst/>
                <a:uLnTx/>
                <a:uFillTx/>
                <a:latin typeface="+mn-lt"/>
              </a:rPr>
              <a:t>|</a:t>
            </a:r>
            <a:r>
              <a:rPr kumimoji="0" lang="de-CH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A99"/>
                </a:solidFill>
                <a:effectLst/>
                <a:uLnTx/>
                <a:uFillTx/>
                <a:latin typeface="+mn-lt"/>
              </a:rPr>
              <a:t> www.bvk.ch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4A99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" name="Textfeld 4"/>
          <p:cNvSpPr txBox="1"/>
          <p:nvPr userDrawn="1"/>
        </p:nvSpPr>
        <p:spPr>
          <a:xfrm>
            <a:off x="1008063" y="4579747"/>
            <a:ext cx="7885112" cy="4770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kumimoji="0" lang="de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8E27"/>
                </a:solidFill>
                <a:effectLst/>
                <a:uLnTx/>
                <a:uFillTx/>
                <a:latin typeface="+mn-lt"/>
              </a:rPr>
              <a:t>Vielen Dank für Ihre Aufmerksamkeit</a:t>
            </a:r>
            <a:endParaRPr lang="de-CH" dirty="0"/>
          </a:p>
        </p:txBody>
      </p:sp>
      <p:sp>
        <p:nvSpPr>
          <p:cNvPr id="10" name="Rechteck 9"/>
          <p:cNvSpPr/>
          <p:nvPr userDrawn="1"/>
        </p:nvSpPr>
        <p:spPr>
          <a:xfrm>
            <a:off x="0" y="549275"/>
            <a:ext cx="1008063" cy="3600450"/>
          </a:xfrm>
          <a:prstGeom prst="rect">
            <a:avLst/>
          </a:prstGeom>
          <a:solidFill>
            <a:srgbClr val="AEB9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>
            <a:off x="323528" y="918246"/>
            <a:ext cx="574315" cy="1034385"/>
          </a:xfrm>
          <a:custGeom>
            <a:avLst/>
            <a:gdLst>
              <a:gd name="T0" fmla="*/ 1018 w 8609"/>
              <a:gd name="T1" fmla="*/ 0 h 15096"/>
              <a:gd name="T2" fmla="*/ 0 w 8609"/>
              <a:gd name="T3" fmla="*/ 1011 h 15096"/>
              <a:gd name="T4" fmla="*/ 6592 w 8609"/>
              <a:gd name="T5" fmla="*/ 7548 h 15096"/>
              <a:gd name="T6" fmla="*/ 0 w 8609"/>
              <a:gd name="T7" fmla="*/ 14085 h 15096"/>
              <a:gd name="T8" fmla="*/ 1018 w 8609"/>
              <a:gd name="T9" fmla="*/ 15096 h 15096"/>
              <a:gd name="T10" fmla="*/ 8609 w 8609"/>
              <a:gd name="T11" fmla="*/ 7552 h 15096"/>
              <a:gd name="T12" fmla="*/ 1018 w 8609"/>
              <a:gd name="T13" fmla="*/ 0 h 15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09" h="15096">
                <a:moveTo>
                  <a:pt x="1018" y="0"/>
                </a:moveTo>
                <a:lnTo>
                  <a:pt x="0" y="1011"/>
                </a:lnTo>
                <a:lnTo>
                  <a:pt x="6592" y="7548"/>
                </a:lnTo>
                <a:lnTo>
                  <a:pt x="0" y="14085"/>
                </a:lnTo>
                <a:lnTo>
                  <a:pt x="1018" y="15096"/>
                </a:lnTo>
                <a:lnTo>
                  <a:pt x="8609" y="7552"/>
                </a:lnTo>
                <a:lnTo>
                  <a:pt x="101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pic>
        <p:nvPicPr>
          <p:cNvPr id="12" name="Picture 2" descr="C:\Users\szabo\Documents\BVK_Powerpoint\BVK_100_rgb_p_screen_office_150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3" y="5778000"/>
            <a:ext cx="1512167" cy="55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124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VK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0938" y="216000"/>
            <a:ext cx="7741062" cy="69272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1150937" y="1268413"/>
            <a:ext cx="7742237" cy="4824412"/>
          </a:xfrm>
        </p:spPr>
        <p:txBody>
          <a:bodyPr/>
          <a:lstStyle>
            <a:lvl5pPr>
              <a:defRPr baseline="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533368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VK Text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Text und Bild</a:t>
            </a:r>
            <a:endParaRPr lang="de-CH" dirty="0"/>
          </a:p>
        </p:txBody>
      </p:sp>
      <p:sp>
        <p:nvSpPr>
          <p:cNvPr id="14" name="Bildplatzhalter 13"/>
          <p:cNvSpPr>
            <a:spLocks noGrp="1"/>
          </p:cNvSpPr>
          <p:nvPr>
            <p:ph type="pic" sz="quarter" idx="10"/>
          </p:nvPr>
        </p:nvSpPr>
        <p:spPr>
          <a:xfrm>
            <a:off x="5508625" y="1268759"/>
            <a:ext cx="3635375" cy="482406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1150937" y="1268413"/>
            <a:ext cx="4141787" cy="4824411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 smtClean="0"/>
              <a:t>27. Januar 2015  |   Medienkonferenz   |   Provisorische Zahlen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64885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VK 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CH" smtClean="0"/>
              <a:t>27. Januar 2015  |   Medienkonferenz   |   Provisorische Zahlen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92131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VK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5" name="Tabellenplatzhalter 4"/>
          <p:cNvSpPr>
            <a:spLocks noGrp="1"/>
          </p:cNvSpPr>
          <p:nvPr>
            <p:ph type="tbl" sz="quarter" idx="11"/>
          </p:nvPr>
        </p:nvSpPr>
        <p:spPr>
          <a:xfrm>
            <a:off x="1150937" y="1268413"/>
            <a:ext cx="7742237" cy="4824412"/>
          </a:xfrm>
        </p:spPr>
        <p:txBody>
          <a:bodyPr/>
          <a:lstStyle/>
          <a:p>
            <a:r>
              <a:rPr lang="de-DE" smtClean="0"/>
              <a:t>Tabelle durch Klicken auf Symbol hinzufügen</a:t>
            </a:r>
            <a:endParaRPr lang="de-CH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 smtClean="0"/>
              <a:t>27. Januar 2015  |   Medienkonferenz   |   Provisorische Zahlen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89611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VK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1150939" y="549275"/>
            <a:ext cx="7742236" cy="5544021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CH" smtClean="0"/>
              <a:t>27. Januar 2015  |   Medienkonferenz   |   Provisorische Zahlen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31287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VK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4" name="Diagrammplatzhalter 3"/>
          <p:cNvSpPr>
            <a:spLocks noGrp="1"/>
          </p:cNvSpPr>
          <p:nvPr>
            <p:ph type="chart" sz="quarter" idx="10"/>
          </p:nvPr>
        </p:nvSpPr>
        <p:spPr>
          <a:xfrm>
            <a:off x="1150937" y="1268413"/>
            <a:ext cx="7742237" cy="4824412"/>
          </a:xfrm>
        </p:spPr>
        <p:txBody>
          <a:bodyPr/>
          <a:lstStyle/>
          <a:p>
            <a:r>
              <a:rPr lang="de-DE" smtClean="0"/>
              <a:t>Diagramm durch Klicken auf Symbol hinzufügen</a:t>
            </a:r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27. Januar 2015  |   Medienkonferenz   |   Provisorische Zahlen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93357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VK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4" name="Diagrammplatzhalter 3"/>
          <p:cNvSpPr>
            <a:spLocks noGrp="1"/>
          </p:cNvSpPr>
          <p:nvPr>
            <p:ph type="chart" sz="quarter" idx="10"/>
          </p:nvPr>
        </p:nvSpPr>
        <p:spPr>
          <a:xfrm>
            <a:off x="4679951" y="1268413"/>
            <a:ext cx="4213224" cy="4824412"/>
          </a:xfrm>
        </p:spPr>
        <p:txBody>
          <a:bodyPr/>
          <a:lstStyle/>
          <a:p>
            <a:r>
              <a:rPr lang="de-DE" smtClean="0"/>
              <a:t>Diagramm durch Klicken auf Symbol hinzufügen</a:t>
            </a:r>
            <a:endParaRPr lang="de-CH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1"/>
          </p:nvPr>
        </p:nvSpPr>
        <p:spPr>
          <a:xfrm>
            <a:off x="1150938" y="1268413"/>
            <a:ext cx="3313112" cy="482441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 smtClean="0"/>
              <a:t>27. Januar 2015  |   Medienkonferenz   |   Provisorische Zahlen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67729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27. Januar 2015  |   Medienkonferenz   |   Provisorische Zahlen</a:t>
            </a:r>
            <a:endParaRPr lang="de-CH" dirty="0"/>
          </a:p>
        </p:txBody>
      </p:sp>
      <p:pic>
        <p:nvPicPr>
          <p:cNvPr id="5" name="Picture 2" descr="C:\Users\szabo\Documents\BVK_Powerpoint\BVK_100_rgb_p_screen_office_150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773" y="6381328"/>
            <a:ext cx="758707" cy="27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1150937" y="1268413"/>
            <a:ext cx="7742237" cy="4824412"/>
          </a:xfrm>
        </p:spPr>
        <p:txBody>
          <a:bodyPr/>
          <a:lstStyle>
            <a:lvl5pPr>
              <a:defRPr baseline="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56524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150938" y="216000"/>
            <a:ext cx="7741062" cy="8367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Calibri fett 28 </a:t>
            </a:r>
            <a:r>
              <a:rPr lang="de-DE" dirty="0" err="1" smtClean="0"/>
              <a:t>pt</a:t>
            </a:r>
            <a:r>
              <a:rPr lang="de-DE" dirty="0" smtClean="0"/>
              <a:t> Titelmasterformat Calibri fett 28 </a:t>
            </a:r>
            <a:r>
              <a:rPr lang="de-DE" dirty="0" err="1" smtClean="0"/>
              <a:t>pt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150938" y="1260000"/>
            <a:ext cx="7741542" cy="48328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Titel </a:t>
            </a:r>
            <a:r>
              <a:rPr lang="de-DE" dirty="0" err="1" smtClean="0"/>
              <a:t>gross</a:t>
            </a:r>
            <a:r>
              <a:rPr lang="de-DE" dirty="0" smtClean="0"/>
              <a:t>, Calibri fett 24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1"/>
            <a:r>
              <a:rPr lang="de-DE" dirty="0" smtClean="0"/>
              <a:t>Text </a:t>
            </a:r>
            <a:r>
              <a:rPr lang="de-DE" dirty="0" err="1" smtClean="0"/>
              <a:t>gross</a:t>
            </a:r>
            <a:r>
              <a:rPr lang="de-DE" dirty="0" smtClean="0"/>
              <a:t>, Calibri 24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2"/>
            <a:r>
              <a:rPr lang="de-DE" dirty="0" smtClean="0"/>
              <a:t>Aufzählung </a:t>
            </a:r>
            <a:r>
              <a:rPr lang="de-DE" dirty="0" err="1" smtClean="0"/>
              <a:t>gross</a:t>
            </a:r>
            <a:r>
              <a:rPr lang="de-DE" dirty="0" smtClean="0"/>
              <a:t>, Calibri 24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2"/>
            <a:endParaRPr lang="de-DE" dirty="0" smtClean="0"/>
          </a:p>
          <a:p>
            <a:pPr lvl="3"/>
            <a:r>
              <a:rPr lang="de-DE" dirty="0" smtClean="0"/>
              <a:t>Titel kleiner, Calibri fett 16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4"/>
            <a:r>
              <a:rPr lang="de-DE" dirty="0" smtClean="0"/>
              <a:t>Text kleiner, Calibri 16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5"/>
            <a:r>
              <a:rPr lang="de-DE" dirty="0" smtClean="0"/>
              <a:t>Aufzählung, kleiner Calibri 16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5"/>
            <a:endParaRPr lang="de-DE" dirty="0" smtClean="0"/>
          </a:p>
          <a:p>
            <a:pPr lvl="6"/>
            <a:r>
              <a:rPr lang="de-DE" dirty="0" smtClean="0"/>
              <a:t>Legenden Calibri 12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8"/>
            <a:endParaRPr lang="de-DE" dirty="0" smtClean="0"/>
          </a:p>
          <a:p>
            <a:pPr lvl="8"/>
            <a:endParaRPr lang="de-DE" dirty="0" smtClean="0"/>
          </a:p>
          <a:p>
            <a:pPr lvl="8"/>
            <a:endParaRPr lang="de-DE" dirty="0" smtClean="0"/>
          </a:p>
        </p:txBody>
      </p:sp>
      <p:pic>
        <p:nvPicPr>
          <p:cNvPr id="6" name="Picture 2" descr="C:\Users\szabo\Documents\BVK_Powerpoint\BVK_100_rgb_p_screen_office_150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773" y="6381328"/>
            <a:ext cx="758707" cy="27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1150939" y="6547088"/>
            <a:ext cx="144697" cy="17161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fld id="{420B3CFB-AC46-47B0-8B9F-2955BC9CFED9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3"/>
          </p:nvPr>
        </p:nvSpPr>
        <p:spPr>
          <a:xfrm>
            <a:off x="1403648" y="6538679"/>
            <a:ext cx="6193370" cy="19316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CH" dirty="0" smtClean="0"/>
              <a:t>27. Januar 2015  |   </a:t>
            </a:r>
            <a:r>
              <a:rPr lang="de-CH" dirty="0" err="1" smtClean="0"/>
              <a:t>Mediekonferenz</a:t>
            </a:r>
            <a:r>
              <a:rPr lang="de-CH" dirty="0" smtClean="0"/>
              <a:t>   |   Provisorische Zahlen</a:t>
            </a:r>
            <a:endParaRPr lang="de-CH" dirty="0"/>
          </a:p>
        </p:txBody>
      </p:sp>
      <p:sp>
        <p:nvSpPr>
          <p:cNvPr id="10" name="Rechteck 9"/>
          <p:cNvSpPr/>
          <p:nvPr/>
        </p:nvSpPr>
        <p:spPr>
          <a:xfrm>
            <a:off x="0" y="-1"/>
            <a:ext cx="1008063" cy="6308725"/>
          </a:xfrm>
          <a:prstGeom prst="rect">
            <a:avLst/>
          </a:prstGeom>
          <a:solidFill>
            <a:srgbClr val="AEB9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323528" y="368971"/>
            <a:ext cx="574315" cy="1034385"/>
          </a:xfrm>
          <a:custGeom>
            <a:avLst/>
            <a:gdLst>
              <a:gd name="T0" fmla="*/ 1018 w 8609"/>
              <a:gd name="T1" fmla="*/ 0 h 15096"/>
              <a:gd name="T2" fmla="*/ 0 w 8609"/>
              <a:gd name="T3" fmla="*/ 1011 h 15096"/>
              <a:gd name="T4" fmla="*/ 6592 w 8609"/>
              <a:gd name="T5" fmla="*/ 7548 h 15096"/>
              <a:gd name="T6" fmla="*/ 0 w 8609"/>
              <a:gd name="T7" fmla="*/ 14085 h 15096"/>
              <a:gd name="T8" fmla="*/ 1018 w 8609"/>
              <a:gd name="T9" fmla="*/ 15096 h 15096"/>
              <a:gd name="T10" fmla="*/ 8609 w 8609"/>
              <a:gd name="T11" fmla="*/ 7552 h 15096"/>
              <a:gd name="T12" fmla="*/ 1018 w 8609"/>
              <a:gd name="T13" fmla="*/ 0 h 15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09" h="15096">
                <a:moveTo>
                  <a:pt x="1018" y="0"/>
                </a:moveTo>
                <a:lnTo>
                  <a:pt x="0" y="1011"/>
                </a:lnTo>
                <a:lnTo>
                  <a:pt x="6592" y="7548"/>
                </a:lnTo>
                <a:lnTo>
                  <a:pt x="0" y="14085"/>
                </a:lnTo>
                <a:lnTo>
                  <a:pt x="1018" y="15096"/>
                </a:lnTo>
                <a:lnTo>
                  <a:pt x="8609" y="7552"/>
                </a:lnTo>
                <a:lnTo>
                  <a:pt x="101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sp>
        <p:nvSpPr>
          <p:cNvPr id="12" name="Fußzeilenplatzhalter 8"/>
          <p:cNvSpPr txBox="1">
            <a:spLocks/>
          </p:cNvSpPr>
          <p:nvPr/>
        </p:nvSpPr>
        <p:spPr>
          <a:xfrm>
            <a:off x="1295636" y="6538679"/>
            <a:ext cx="99628" cy="19316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 smtClean="0"/>
              <a:t>|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28131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6" r:id="rId2"/>
    <p:sldLayoutId id="2147483680" r:id="rId3"/>
    <p:sldLayoutId id="2147483679" r:id="rId4"/>
    <p:sldLayoutId id="2147483681" r:id="rId5"/>
    <p:sldLayoutId id="2147483655" r:id="rId6"/>
    <p:sldLayoutId id="2147483682" r:id="rId7"/>
    <p:sldLayoutId id="2147483683" r:id="rId8"/>
    <p:sldLayoutId id="2147483684" r:id="rId9"/>
    <p:sldLayoutId id="2147483674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800" b="1" i="0" kern="1200" baseline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2400" b="1" i="0" kern="1200" baseline="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buFontTx/>
        <a:buNone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216000" indent="-216000" algn="l" defTabSz="914400" rtl="0" eaLnBrk="1" latinLnBrk="0" hangingPunct="1">
        <a:spcBef>
          <a:spcPts val="0"/>
        </a:spcBef>
        <a:buFont typeface="Symbol" pitchFamily="18" charset="2"/>
        <a:buChar char="-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spcBef>
          <a:spcPts val="0"/>
        </a:spcBef>
        <a:buFontTx/>
        <a:buNone/>
        <a:defRPr sz="1600" b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spcBef>
          <a:spcPts val="0"/>
        </a:spcBef>
        <a:buFontTx/>
        <a:buNone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0000" indent="-180000" algn="l" defTabSz="914400" rtl="0" eaLnBrk="1" latinLnBrk="0" hangingPunct="1">
        <a:spcBef>
          <a:spcPts val="0"/>
        </a:spcBef>
        <a:buFont typeface="Symbol" pitchFamily="18" charset="2"/>
        <a:buChar char="-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spcBef>
          <a:spcPts val="0"/>
        </a:spcBef>
        <a:buFontTx/>
        <a:buNone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Wo steht die BVK Ende Januar 2015?</a:t>
            </a:r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8" name="Textplatzhalter 17"/>
          <p:cNvSpPr>
            <a:spLocks noGrp="1"/>
          </p:cNvSpPr>
          <p:nvPr>
            <p:ph type="body" sz="quarter" idx="14"/>
          </p:nvPr>
        </p:nvSpPr>
        <p:spPr>
          <a:xfrm>
            <a:off x="1008062" y="5733256"/>
            <a:ext cx="6372250" cy="360040"/>
          </a:xfrm>
        </p:spPr>
        <p:txBody>
          <a:bodyPr/>
          <a:lstStyle/>
          <a:p>
            <a:r>
              <a:rPr lang="de-DE" dirty="0" smtClean="0"/>
              <a:t>Stefan Schnyder, Arbeitgebervertreter, </a:t>
            </a:r>
            <a:r>
              <a:rPr lang="de-DE" dirty="0" err="1" smtClean="0"/>
              <a:t>Angeschl</a:t>
            </a:r>
            <a:r>
              <a:rPr lang="de-DE" dirty="0" smtClean="0"/>
              <a:t>. Bildungsorganisationen</a:t>
            </a:r>
          </a:p>
          <a:p>
            <a:r>
              <a:rPr lang="de-DE" dirty="0" smtClean="0"/>
              <a:t>Thomas </a:t>
            </a:r>
            <a:r>
              <a:rPr lang="de-DE" dirty="0" err="1" smtClean="0"/>
              <a:t>Gächter</a:t>
            </a:r>
            <a:r>
              <a:rPr lang="de-DE" dirty="0" smtClean="0"/>
              <a:t>, Arbeitnehmervertreter, </a:t>
            </a:r>
            <a:r>
              <a:rPr lang="de-DE" dirty="0" err="1" smtClean="0"/>
              <a:t>Angeschl</a:t>
            </a:r>
            <a:r>
              <a:rPr lang="de-DE" dirty="0" smtClean="0"/>
              <a:t>. Bildungsorganisationen</a:t>
            </a:r>
            <a:endParaRPr lang="de-CH" dirty="0" smtClean="0"/>
          </a:p>
          <a:p>
            <a:endParaRPr lang="de-CH" dirty="0"/>
          </a:p>
        </p:txBody>
      </p:sp>
      <p:pic>
        <p:nvPicPr>
          <p:cNvPr id="9" name="Bild 6" descr="1475371_pp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600" y="549275"/>
            <a:ext cx="7882128" cy="360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98778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Immobilienanlagen</a:t>
            </a:r>
            <a:endParaRPr lang="de-CH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1150937" y="1196752"/>
            <a:ext cx="7381503" cy="4824412"/>
          </a:xfrm>
        </p:spPr>
        <p:txBody>
          <a:bodyPr/>
          <a:lstStyle/>
          <a:p>
            <a:pPr marL="266700" indent="-266700"/>
            <a:r>
              <a:rPr lang="de-DE" sz="1800" dirty="0" smtClean="0">
                <a:solidFill>
                  <a:srgbClr val="004A99"/>
                </a:solidFill>
              </a:rPr>
              <a:t>Portfolio</a:t>
            </a:r>
            <a:endParaRPr lang="de-CH" sz="1800" dirty="0" smtClean="0">
              <a:solidFill>
                <a:srgbClr val="004A99"/>
              </a:solidFill>
            </a:endParaRPr>
          </a:p>
          <a:p>
            <a:pPr marL="180975" indent="-180975">
              <a:lnSpc>
                <a:spcPts val="2100"/>
              </a:lnSpc>
              <a:spcBef>
                <a:spcPts val="0"/>
              </a:spcBef>
              <a:spcAft>
                <a:spcPts val="600"/>
              </a:spcAft>
              <a:buFont typeface="Symbol" pitchFamily="18" charset="2"/>
              <a:buChar char="-"/>
            </a:pPr>
            <a:r>
              <a:rPr lang="de-CH" sz="1800" b="0" dirty="0" smtClean="0">
                <a:solidFill>
                  <a:schemeClr val="tx1"/>
                </a:solidFill>
              </a:rPr>
              <a:t>Vermietung in der Schweiz von rund 5’000 Wohnungen und 345’000m</a:t>
            </a:r>
            <a:r>
              <a:rPr lang="de-CH" sz="1800" b="0" baseline="30000" dirty="0" smtClean="0">
                <a:solidFill>
                  <a:schemeClr val="tx1"/>
                </a:solidFill>
              </a:rPr>
              <a:t>2</a:t>
            </a:r>
            <a:r>
              <a:rPr lang="de-CH" sz="1800" b="0" dirty="0" smtClean="0">
                <a:solidFill>
                  <a:schemeClr val="tx1"/>
                </a:solidFill>
              </a:rPr>
              <a:t> </a:t>
            </a:r>
            <a:br>
              <a:rPr lang="de-CH" sz="1800" b="0" dirty="0" smtClean="0">
                <a:solidFill>
                  <a:schemeClr val="tx1"/>
                </a:solidFill>
              </a:rPr>
            </a:br>
            <a:r>
              <a:rPr lang="de-CH" sz="1800" b="0" dirty="0" smtClean="0">
                <a:solidFill>
                  <a:schemeClr val="tx1"/>
                </a:solidFill>
              </a:rPr>
              <a:t>Büro- und Gewerbeflächen</a:t>
            </a:r>
          </a:p>
          <a:p>
            <a:pPr marL="180975" indent="-180975">
              <a:lnSpc>
                <a:spcPts val="2100"/>
              </a:lnSpc>
              <a:spcBef>
                <a:spcPts val="0"/>
              </a:spcBef>
              <a:spcAft>
                <a:spcPts val="600"/>
              </a:spcAft>
              <a:buFont typeface="Symbol" pitchFamily="18" charset="2"/>
              <a:buChar char="-"/>
            </a:pPr>
            <a:r>
              <a:rPr lang="de-DE" sz="1800" b="0" dirty="0" smtClean="0">
                <a:solidFill>
                  <a:schemeClr val="tx1"/>
                </a:solidFill>
              </a:rPr>
              <a:t>Direkt gehaltene Immobilien in der Schweiz CHF 4,4 Mrd.</a:t>
            </a:r>
          </a:p>
          <a:p>
            <a:pPr marL="180975" indent="-180975">
              <a:lnSpc>
                <a:spcPts val="2100"/>
              </a:lnSpc>
              <a:spcBef>
                <a:spcPts val="0"/>
              </a:spcBef>
              <a:spcAft>
                <a:spcPts val="600"/>
              </a:spcAft>
              <a:buFont typeface="Symbol" pitchFamily="18" charset="2"/>
              <a:buChar char="-"/>
            </a:pPr>
            <a:r>
              <a:rPr lang="de-DE" sz="1800" b="0" dirty="0" smtClean="0">
                <a:solidFill>
                  <a:schemeClr val="tx1"/>
                </a:solidFill>
              </a:rPr>
              <a:t>Performance von 5,6%</a:t>
            </a:r>
          </a:p>
          <a:p>
            <a:pPr marL="266700" indent="-266700">
              <a:lnSpc>
                <a:spcPts val="2100"/>
              </a:lnSpc>
              <a:buFont typeface="Symbol" pitchFamily="18" charset="2"/>
              <a:buChar char="-"/>
            </a:pPr>
            <a:endParaRPr lang="de-DE" sz="1800" b="0" dirty="0" smtClean="0">
              <a:solidFill>
                <a:srgbClr val="FF0000"/>
              </a:solidFill>
            </a:endParaRPr>
          </a:p>
          <a:p>
            <a:pPr marL="266700" indent="-266700"/>
            <a:r>
              <a:rPr lang="de-DE" sz="1800" dirty="0" smtClean="0">
                <a:solidFill>
                  <a:srgbClr val="004A99"/>
                </a:solidFill>
              </a:rPr>
              <a:t>Bewertung</a:t>
            </a:r>
          </a:p>
          <a:p>
            <a:pPr marL="180975" indent="-180975">
              <a:lnSpc>
                <a:spcPts val="2100"/>
              </a:lnSpc>
              <a:spcBef>
                <a:spcPts val="0"/>
              </a:spcBef>
              <a:spcAft>
                <a:spcPts val="600"/>
              </a:spcAft>
              <a:buFont typeface="Symbol" pitchFamily="18" charset="2"/>
              <a:buChar char="-"/>
            </a:pPr>
            <a:r>
              <a:rPr lang="de-DE" sz="1800" b="0" dirty="0" smtClean="0">
                <a:solidFill>
                  <a:schemeClr val="tx1"/>
                </a:solidFill>
              </a:rPr>
              <a:t>Neue </a:t>
            </a:r>
            <a:r>
              <a:rPr lang="de-DE" sz="1800" b="0" dirty="0" err="1" smtClean="0">
                <a:solidFill>
                  <a:schemeClr val="tx1"/>
                </a:solidFill>
              </a:rPr>
              <a:t>Liegenschaftsbewerter</a:t>
            </a:r>
            <a:r>
              <a:rPr lang="de-DE" sz="1800" b="0" dirty="0" smtClean="0">
                <a:solidFill>
                  <a:schemeClr val="tx1"/>
                </a:solidFill>
              </a:rPr>
              <a:t> ausgeschrieben</a:t>
            </a:r>
          </a:p>
          <a:p>
            <a:pPr marL="180975" indent="-180975">
              <a:lnSpc>
                <a:spcPts val="2100"/>
              </a:lnSpc>
              <a:spcBef>
                <a:spcPts val="0"/>
              </a:spcBef>
              <a:spcAft>
                <a:spcPts val="600"/>
              </a:spcAft>
              <a:buFont typeface="Symbol" pitchFamily="18" charset="2"/>
              <a:buChar char="-"/>
            </a:pPr>
            <a:r>
              <a:rPr lang="de-DE" sz="1800" b="0" dirty="0" smtClean="0">
                <a:solidFill>
                  <a:schemeClr val="tx1"/>
                </a:solidFill>
              </a:rPr>
              <a:t>Bewertung zu Marktpreisen mit Langfristfokus</a:t>
            </a:r>
          </a:p>
          <a:p>
            <a:pPr marL="266700" indent="-266700">
              <a:buFont typeface="Symbol" pitchFamily="18" charset="2"/>
              <a:buChar char="-"/>
            </a:pPr>
            <a:endParaRPr lang="de-DE" sz="1800" b="0" dirty="0" smtClean="0">
              <a:solidFill>
                <a:schemeClr val="tx1"/>
              </a:solidFill>
            </a:endParaRPr>
          </a:p>
          <a:p>
            <a:pPr marL="266700" indent="-266700"/>
            <a:r>
              <a:rPr lang="de-DE" sz="1800" dirty="0" smtClean="0">
                <a:solidFill>
                  <a:srgbClr val="004A99"/>
                </a:solidFill>
              </a:rPr>
              <a:t>Hypotheken</a:t>
            </a:r>
          </a:p>
          <a:p>
            <a:pPr marL="180975" indent="-180975">
              <a:spcBef>
                <a:spcPts val="0"/>
              </a:spcBef>
              <a:buFont typeface="Symbol" pitchFamily="18" charset="2"/>
              <a:buChar char="-"/>
            </a:pPr>
            <a:r>
              <a:rPr lang="de-DE" sz="1800" b="0" dirty="0" smtClean="0">
                <a:solidFill>
                  <a:schemeClr val="tx1"/>
                </a:solidFill>
              </a:rPr>
              <a:t>Neues flexibleres Produkt</a:t>
            </a:r>
          </a:p>
          <a:p>
            <a:pPr marL="266700" indent="-266700">
              <a:buFont typeface="Symbol" pitchFamily="18" charset="2"/>
              <a:buChar char="-"/>
            </a:pPr>
            <a:endParaRPr lang="de-DE" sz="1800" b="0" dirty="0" smtClean="0">
              <a:solidFill>
                <a:schemeClr val="tx1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10</a:t>
            </a:fld>
            <a:endParaRPr lang="de-CH" dirty="0"/>
          </a:p>
        </p:txBody>
      </p:sp>
      <p:sp>
        <p:nvSpPr>
          <p:cNvPr id="6" name="Foliennummernplatzhalter 6"/>
          <p:cNvSpPr txBox="1">
            <a:spLocks/>
          </p:cNvSpPr>
          <p:nvPr/>
        </p:nvSpPr>
        <p:spPr>
          <a:xfrm>
            <a:off x="6804248" y="72000"/>
            <a:ext cx="2079985" cy="13019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CH" sz="1000" b="0" i="0" u="none" baseline="0" dirty="0" smtClean="0">
                <a:solidFill>
                  <a:schemeClr val="accent1"/>
                </a:solidFill>
                <a:uFill>
                  <a:solidFill>
                    <a:schemeClr val="bg1">
                      <a:lumMod val="75000"/>
                    </a:schemeClr>
                  </a:solidFill>
                </a:uFill>
                <a:latin typeface="Textkörper"/>
              </a:rPr>
              <a:t>Geschäftsjahr 2014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Vermögensverwaltungskosten</a:t>
            </a:r>
          </a:p>
        </p:txBody>
      </p:sp>
      <p:graphicFrame>
        <p:nvGraphicFramePr>
          <p:cNvPr id="14" name="Diagrammplatzhalter 13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202460121"/>
              </p:ext>
            </p:extLst>
          </p:nvPr>
        </p:nvGraphicFramePr>
        <p:xfrm>
          <a:off x="4439810" y="1484784"/>
          <a:ext cx="4488877" cy="4346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platzhalter 12"/>
          <p:cNvSpPr>
            <a:spLocks noGrp="1"/>
          </p:cNvSpPr>
          <p:nvPr>
            <p:ph type="body" sz="quarter" idx="11"/>
          </p:nvPr>
        </p:nvSpPr>
        <p:spPr>
          <a:xfrm>
            <a:off x="1150938" y="1268760"/>
            <a:ext cx="3277046" cy="4608859"/>
          </a:xfrm>
        </p:spPr>
        <p:txBody>
          <a:bodyPr/>
          <a:lstStyle/>
          <a:p>
            <a:pPr marL="180975" indent="-180975">
              <a:lnSpc>
                <a:spcPts val="2160"/>
              </a:lnSpc>
              <a:spcBef>
                <a:spcPts val="0"/>
              </a:spcBef>
              <a:spcAft>
                <a:spcPts val="600"/>
              </a:spcAft>
              <a:buFont typeface="Symbol" pitchFamily="18" charset="2"/>
              <a:buChar char="-"/>
            </a:pPr>
            <a:r>
              <a:rPr lang="de-CH" sz="1800" b="0" dirty="0" smtClean="0">
                <a:solidFill>
                  <a:schemeClr val="tx1"/>
                </a:solidFill>
              </a:rPr>
              <a:t>Seit 2009 Senkung der Vermögensverwaltungskosten um 60%</a:t>
            </a:r>
            <a:r>
              <a:rPr lang="de-CH" sz="1800" b="0" dirty="0" smtClean="0">
                <a:solidFill>
                  <a:srgbClr val="FF0000"/>
                </a:solidFill>
              </a:rPr>
              <a:t> </a:t>
            </a:r>
            <a:r>
              <a:rPr lang="de-CH" sz="1800" b="0" dirty="0" smtClean="0">
                <a:solidFill>
                  <a:schemeClr val="tx1"/>
                </a:solidFill>
              </a:rPr>
              <a:t>oder CHF 73 Mio. p.a. </a:t>
            </a:r>
            <a:r>
              <a:rPr lang="de-CH" sz="1800" b="0" baseline="30000" dirty="0" smtClean="0">
                <a:solidFill>
                  <a:schemeClr val="tx1"/>
                </a:solidFill>
              </a:rPr>
              <a:t>1)</a:t>
            </a:r>
            <a:endParaRPr lang="de-CH" sz="1800" b="0" dirty="0" smtClean="0">
              <a:solidFill>
                <a:schemeClr val="tx1"/>
              </a:solidFill>
            </a:endParaRPr>
          </a:p>
          <a:p>
            <a:pPr marL="180975" indent="-180975">
              <a:lnSpc>
                <a:spcPts val="2160"/>
              </a:lnSpc>
              <a:spcBef>
                <a:spcPts val="0"/>
              </a:spcBef>
              <a:spcAft>
                <a:spcPts val="600"/>
              </a:spcAft>
              <a:buFont typeface="Symbol" pitchFamily="18" charset="2"/>
              <a:buChar char="-"/>
            </a:pPr>
            <a:r>
              <a:rPr lang="de-CH" sz="1800" b="0" dirty="0" smtClean="0">
                <a:solidFill>
                  <a:schemeClr val="tx1"/>
                </a:solidFill>
              </a:rPr>
              <a:t>BVK hat 2012 als einzige Pensionskasse bereits ein Jahr früher als vorgeschrieben die TER-OAK ausgewiesen</a:t>
            </a:r>
          </a:p>
          <a:p>
            <a:pPr marL="180975" indent="-180975">
              <a:lnSpc>
                <a:spcPts val="2160"/>
              </a:lnSpc>
              <a:spcBef>
                <a:spcPts val="0"/>
              </a:spcBef>
              <a:spcAft>
                <a:spcPts val="600"/>
              </a:spcAft>
              <a:buFont typeface="Symbol" pitchFamily="18" charset="2"/>
              <a:buChar char="-"/>
            </a:pPr>
            <a:r>
              <a:rPr lang="de-CH" sz="1800" b="0" dirty="0" smtClean="0">
                <a:solidFill>
                  <a:schemeClr val="tx1"/>
                </a:solidFill>
              </a:rPr>
              <a:t>Erhöhung von Obligationen Fremdwährung und Abbau von Cash bewirkte 2014 eine leichte Erhöhung der TER-OAK</a:t>
            </a:r>
          </a:p>
          <a:p>
            <a:pPr marL="180975" indent="-180975">
              <a:lnSpc>
                <a:spcPts val="2160"/>
              </a:lnSpc>
              <a:spcBef>
                <a:spcPts val="0"/>
              </a:spcBef>
              <a:spcAft>
                <a:spcPts val="600"/>
              </a:spcAft>
              <a:buFont typeface="Symbol" pitchFamily="18" charset="2"/>
              <a:buChar char="-"/>
            </a:pPr>
            <a:r>
              <a:rPr lang="de-DE" sz="1800" b="0" dirty="0" smtClean="0">
                <a:solidFill>
                  <a:schemeClr val="tx1"/>
                </a:solidFill>
              </a:rPr>
              <a:t>Pro Anlagekategorie tiefst mögliche Kosten erreicht</a:t>
            </a:r>
            <a:endParaRPr lang="de-CH" sz="1800" b="0" dirty="0" smtClean="0">
              <a:solidFill>
                <a:schemeClr val="tx1"/>
              </a:solidFill>
            </a:endParaRPr>
          </a:p>
          <a:p>
            <a:pPr marL="265113" indent="-265113">
              <a:spcAft>
                <a:spcPts val="600"/>
              </a:spcAft>
              <a:buFont typeface="Symbol" pitchFamily="18" charset="2"/>
              <a:buChar char="-"/>
            </a:pPr>
            <a:endParaRPr lang="de-CH" sz="1800" b="0" dirty="0">
              <a:solidFill>
                <a:srgbClr val="FF000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115616" y="6104329"/>
            <a:ext cx="6624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baseline="30000" dirty="0" smtClean="0"/>
              <a:t>1)</a:t>
            </a:r>
            <a:r>
              <a:rPr lang="de-CH" sz="1200" dirty="0" smtClean="0"/>
              <a:t> Eine Kostensenkung von 0,01% entsprach 2014 rund CHF 3.0 Mio.</a:t>
            </a:r>
            <a:endParaRPr lang="de-CH" sz="12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11</a:t>
            </a:fld>
            <a:endParaRPr lang="de-CH" dirty="0"/>
          </a:p>
        </p:txBody>
      </p:sp>
      <p:sp>
        <p:nvSpPr>
          <p:cNvPr id="15" name="Foliennummernplatzhalter 6"/>
          <p:cNvSpPr txBox="1">
            <a:spLocks/>
          </p:cNvSpPr>
          <p:nvPr/>
        </p:nvSpPr>
        <p:spPr>
          <a:xfrm>
            <a:off x="6804248" y="72000"/>
            <a:ext cx="2079985" cy="13019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CH" sz="1000" b="0" i="0" u="none" baseline="0" dirty="0" smtClean="0">
                <a:solidFill>
                  <a:schemeClr val="accent1"/>
                </a:solidFill>
                <a:uFill>
                  <a:solidFill>
                    <a:schemeClr val="bg1">
                      <a:lumMod val="75000"/>
                    </a:schemeClr>
                  </a:solidFill>
                </a:uFill>
                <a:latin typeface="Textkörper"/>
              </a:rPr>
              <a:t>Geschäftsjahr 2014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5144296" y="1177935"/>
            <a:ext cx="1029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004A99"/>
                </a:solidFill>
              </a:rPr>
              <a:t>TER-OAK</a:t>
            </a:r>
            <a:endParaRPr lang="de-CH" b="1" dirty="0" smtClean="0">
              <a:solidFill>
                <a:srgbClr val="004A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68044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1150937" y="1268760"/>
            <a:ext cx="7733295" cy="37240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361950" indent="-361950">
              <a:buFont typeface="+mj-lt"/>
              <a:buAutoNum type="arabicPeriod"/>
            </a:pPr>
            <a:r>
              <a:rPr lang="de-CH" sz="2200" dirty="0" smtClean="0">
                <a:solidFill>
                  <a:schemeClr val="accent1"/>
                </a:solidFill>
              </a:rPr>
              <a:t>Geschäftsjahr 2014</a:t>
            </a:r>
            <a:endParaRPr lang="de-CH" sz="2200" dirty="0">
              <a:solidFill>
                <a:schemeClr val="accent1"/>
              </a:solidFill>
            </a:endParaRPr>
          </a:p>
          <a:p>
            <a:pPr marL="361950" indent="-361950">
              <a:buFont typeface="+mj-lt"/>
              <a:buAutoNum type="arabicPeriod"/>
            </a:pPr>
            <a:endParaRPr lang="de-CH" sz="2200" dirty="0" smtClean="0">
              <a:solidFill>
                <a:schemeClr val="accent1"/>
              </a:solidFill>
            </a:endParaRPr>
          </a:p>
          <a:p>
            <a:pPr marL="361950" indent="-361950">
              <a:buFont typeface="+mj-lt"/>
              <a:buAutoNum type="arabicPeriod"/>
            </a:pPr>
            <a:r>
              <a:rPr lang="de-DE" sz="2200" b="1" dirty="0" smtClean="0">
                <a:solidFill>
                  <a:schemeClr val="accent2"/>
                </a:solidFill>
              </a:rPr>
              <a:t>Umgang mit Fremdwährungsrisiken</a:t>
            </a:r>
          </a:p>
          <a:p>
            <a:pPr marL="361950" indent="-361950"/>
            <a:endParaRPr lang="de-DE" sz="2200" dirty="0">
              <a:solidFill>
                <a:schemeClr val="accent1"/>
              </a:solidFill>
            </a:endParaRPr>
          </a:p>
          <a:p>
            <a:pPr marL="361950" indent="-361950">
              <a:buFont typeface="+mj-lt"/>
              <a:buAutoNum type="arabicPeriod" startAt="3"/>
            </a:pPr>
            <a:r>
              <a:rPr lang="de-DE" sz="2200" dirty="0" smtClean="0">
                <a:solidFill>
                  <a:schemeClr val="accent1"/>
                </a:solidFill>
              </a:rPr>
              <a:t>Haftungsfragen</a:t>
            </a:r>
            <a:endParaRPr lang="de-DE" sz="2200" dirty="0">
              <a:solidFill>
                <a:schemeClr val="accent1"/>
              </a:solidFill>
            </a:endParaRPr>
          </a:p>
          <a:p>
            <a:pPr marL="361950" indent="-361950">
              <a:buFont typeface="+mj-lt"/>
              <a:buAutoNum type="arabicPeriod" startAt="3"/>
            </a:pPr>
            <a:endParaRPr lang="de-DE" sz="2200" dirty="0" smtClean="0">
              <a:solidFill>
                <a:schemeClr val="accent1"/>
              </a:solidFill>
            </a:endParaRPr>
          </a:p>
          <a:p>
            <a:pPr marL="361950" indent="-361950">
              <a:buFont typeface="+mj-lt"/>
              <a:buAutoNum type="arabicPeriod" startAt="3"/>
            </a:pPr>
            <a:r>
              <a:rPr lang="de-CH" sz="2200" dirty="0" smtClean="0">
                <a:solidFill>
                  <a:schemeClr val="accent1"/>
                </a:solidFill>
              </a:rPr>
              <a:t>Fazit und Ausblick </a:t>
            </a:r>
            <a:endParaRPr lang="de-CH" sz="2200" dirty="0" smtClean="0">
              <a:solidFill>
                <a:srgbClr val="FF0000"/>
              </a:solidFill>
            </a:endParaRPr>
          </a:p>
          <a:p>
            <a:pPr marL="361950" lvl="0" indent="-361950">
              <a:buFont typeface="+mj-lt"/>
              <a:buAutoNum type="arabicPeriod" startAt="3"/>
            </a:pPr>
            <a:endParaRPr lang="de-CH" sz="2200" dirty="0">
              <a:solidFill>
                <a:schemeClr val="accent1"/>
              </a:solidFill>
            </a:endParaRPr>
          </a:p>
          <a:p>
            <a:pPr marL="361950" indent="-361950">
              <a:buFont typeface="+mj-lt"/>
              <a:buAutoNum type="arabicPeriod" startAt="3"/>
            </a:pPr>
            <a:r>
              <a:rPr lang="de-CH" sz="2200" dirty="0" smtClean="0">
                <a:solidFill>
                  <a:schemeClr val="accent1"/>
                </a:solidFill>
              </a:rPr>
              <a:t>Zeit für Fragen</a:t>
            </a:r>
          </a:p>
          <a:p>
            <a:pPr marL="361950" indent="-361950">
              <a:buFont typeface="+mj-lt"/>
              <a:buAutoNum type="arabicPeriod" startAt="3"/>
            </a:pPr>
            <a:endParaRPr lang="de-CH" sz="2200" dirty="0" smtClean="0">
              <a:solidFill>
                <a:schemeClr val="accent1"/>
              </a:solidFill>
            </a:endParaRPr>
          </a:p>
          <a:p>
            <a:endParaRPr lang="de-CH" sz="2200" dirty="0">
              <a:solidFill>
                <a:schemeClr val="accent1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Agenda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12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5394218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Absicherung</a:t>
            </a:r>
            <a:r>
              <a:rPr lang="de-DE" dirty="0"/>
              <a:t> gegen allfällige Preismanipulationen</a:t>
            </a:r>
            <a:endParaRPr lang="de-CH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259830" y="1052736"/>
            <a:ext cx="763265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lnSpc>
                <a:spcPts val="2160"/>
              </a:lnSpc>
              <a:buSzPct val="100000"/>
              <a:defRPr/>
            </a:pPr>
            <a:r>
              <a:rPr lang="de-DE" b="1" kern="0" dirty="0" smtClean="0">
                <a:solidFill>
                  <a:schemeClr val="accent1"/>
                </a:solidFill>
              </a:rPr>
              <a:t>Ausgangslage</a:t>
            </a:r>
            <a:endParaRPr lang="de-CH" b="1" kern="0" dirty="0" smtClean="0">
              <a:solidFill>
                <a:schemeClr val="accent1"/>
              </a:solidFill>
            </a:endParaRPr>
          </a:p>
          <a:p>
            <a:pPr marL="180975" indent="-180975" eaLnBrk="0" fontAlgn="base" hangingPunct="0">
              <a:lnSpc>
                <a:spcPts val="2160"/>
              </a:lnSpc>
              <a:buSzPct val="100000"/>
              <a:buFont typeface="Symbol" pitchFamily="18" charset="2"/>
              <a:buChar char="-"/>
              <a:defRPr/>
            </a:pPr>
            <a:r>
              <a:rPr lang="de-DE" kern="0" dirty="0" smtClean="0">
                <a:ea typeface="ＭＳ Ｐゴシック"/>
                <a:cs typeface="ＭＳ Ｐゴシック"/>
              </a:rPr>
              <a:t>BVK sichert jährlich im Umfang von ca. CHF 9 Mrd. Fremdwährungen auf Termin ab</a:t>
            </a:r>
          </a:p>
          <a:p>
            <a:pPr marL="180975" indent="-180975" eaLnBrk="0" fontAlgn="base" hangingPunct="0">
              <a:lnSpc>
                <a:spcPts val="2160"/>
              </a:lnSpc>
              <a:buSzPct val="100000"/>
              <a:buFont typeface="Symbol" pitchFamily="18" charset="2"/>
              <a:buChar char="-"/>
              <a:defRPr/>
            </a:pPr>
            <a:r>
              <a:rPr lang="de-DE" kern="0" dirty="0" smtClean="0">
                <a:ea typeface="ＭＳ Ｐゴシック"/>
                <a:cs typeface="ＭＳ Ｐゴシック"/>
              </a:rPr>
              <a:t>Preissetzung erfolgt via Telefon, nicht über Börse</a:t>
            </a:r>
            <a:endParaRPr lang="de-CH" kern="0" dirty="0" smtClean="0">
              <a:ea typeface="ＭＳ Ｐゴシック"/>
              <a:cs typeface="ＭＳ Ｐゴシック"/>
            </a:endParaRPr>
          </a:p>
          <a:p>
            <a:pPr eaLnBrk="0" fontAlgn="base" hangingPunct="0">
              <a:lnSpc>
                <a:spcPts val="2160"/>
              </a:lnSpc>
              <a:buSzPct val="100000"/>
              <a:defRPr/>
            </a:pPr>
            <a:endParaRPr lang="de-CH" b="1" kern="0" dirty="0" smtClean="0">
              <a:solidFill>
                <a:schemeClr val="accent1"/>
              </a:solidFill>
            </a:endParaRPr>
          </a:p>
          <a:p>
            <a:pPr eaLnBrk="0" fontAlgn="base" hangingPunct="0">
              <a:lnSpc>
                <a:spcPts val="2160"/>
              </a:lnSpc>
              <a:buSzPct val="100000"/>
              <a:defRPr/>
            </a:pPr>
            <a:r>
              <a:rPr lang="de-CH" b="1" kern="0" dirty="0" smtClean="0">
                <a:solidFill>
                  <a:schemeClr val="accent1"/>
                </a:solidFill>
              </a:rPr>
              <a:t>BVK-Lösung mit FX Prime </a:t>
            </a:r>
            <a:r>
              <a:rPr lang="de-CH" b="1" kern="0" dirty="0" err="1" smtClean="0">
                <a:solidFill>
                  <a:schemeClr val="accent1"/>
                </a:solidFill>
              </a:rPr>
              <a:t>Brokerage</a:t>
            </a:r>
            <a:endParaRPr lang="de-CH" b="1" kern="0" dirty="0" smtClean="0">
              <a:solidFill>
                <a:schemeClr val="accent1"/>
              </a:solidFill>
            </a:endParaRPr>
          </a:p>
          <a:p>
            <a:pPr marL="180975" indent="-180975">
              <a:lnSpc>
                <a:spcPts val="2160"/>
              </a:lnSpc>
              <a:buFont typeface="Symbol" pitchFamily="18" charset="2"/>
              <a:buChar char="-"/>
            </a:pPr>
            <a:r>
              <a:rPr lang="de-CH" dirty="0" smtClean="0"/>
              <a:t>BVK hat sich bereits seit zwei Jahren mit diversen und teils innovativen Schutzmassnahmen konsequent gegen allfällige Preismanipulationen abgesichert:</a:t>
            </a:r>
          </a:p>
          <a:p>
            <a:pPr marL="361950" indent="-180975">
              <a:lnSpc>
                <a:spcPts val="2160"/>
              </a:lnSpc>
              <a:buFont typeface="Calibri" panose="020F0502020204030204" pitchFamily="34" charset="0"/>
              <a:buChar char="‒"/>
            </a:pPr>
            <a:r>
              <a:rPr lang="de-DE" dirty="0" smtClean="0"/>
              <a:t>Anbieterwettbewerb</a:t>
            </a:r>
          </a:p>
          <a:p>
            <a:pPr marL="361950" indent="-180975">
              <a:lnSpc>
                <a:spcPts val="2160"/>
              </a:lnSpc>
              <a:buFont typeface="Calibri" panose="020F0502020204030204" pitchFamily="34" charset="0"/>
              <a:buChar char="‒"/>
            </a:pPr>
            <a:r>
              <a:rPr lang="de-DE" dirty="0" smtClean="0"/>
              <a:t>Zeitgleiche </a:t>
            </a:r>
            <a:r>
              <a:rPr lang="de-DE" dirty="0" err="1" smtClean="0"/>
              <a:t>Offertanfrage</a:t>
            </a:r>
            <a:r>
              <a:rPr lang="de-DE" dirty="0" smtClean="0"/>
              <a:t> an rund 12 Handelsbanken</a:t>
            </a:r>
          </a:p>
          <a:p>
            <a:pPr marL="361950" indent="-180975">
              <a:lnSpc>
                <a:spcPts val="2160"/>
              </a:lnSpc>
              <a:buFont typeface="Calibri" panose="020F0502020204030204" pitchFamily="34" charset="0"/>
              <a:buChar char="‒"/>
            </a:pPr>
            <a:r>
              <a:rPr lang="de-DE" dirty="0" smtClean="0"/>
              <a:t>Angebot innerhalb 120 Sekunden über automatisierten Prozess</a:t>
            </a:r>
            <a:endParaRPr lang="de-CH" dirty="0" smtClean="0"/>
          </a:p>
          <a:p>
            <a:pPr marL="342900" lvl="0" indent="-342900" eaLnBrk="0" hangingPunct="0">
              <a:lnSpc>
                <a:spcPts val="2160"/>
              </a:lnSpc>
              <a:buSzPct val="100000"/>
              <a:buFont typeface="Calibri" panose="020F0502020204030204" pitchFamily="34" charset="0"/>
              <a:buChar char="‒"/>
              <a:defRPr/>
            </a:pPr>
            <a:endParaRPr lang="de-DE" b="1" kern="0" dirty="0" smtClean="0">
              <a:solidFill>
                <a:schemeClr val="accent1"/>
              </a:solidFill>
              <a:ea typeface="ＭＳ Ｐゴシック"/>
            </a:endParaRPr>
          </a:p>
          <a:p>
            <a:pPr marL="342900" lvl="0" indent="-342900" eaLnBrk="0" hangingPunct="0">
              <a:lnSpc>
                <a:spcPts val="2160"/>
              </a:lnSpc>
              <a:buSzPct val="100000"/>
              <a:defRPr/>
            </a:pPr>
            <a:r>
              <a:rPr lang="de-CH" b="1" kern="0" dirty="0" smtClean="0">
                <a:solidFill>
                  <a:schemeClr val="accent1"/>
                </a:solidFill>
              </a:rPr>
              <a:t>Fazit</a:t>
            </a:r>
          </a:p>
          <a:p>
            <a:pPr marL="180975" lvl="0" indent="-180975" eaLnBrk="0" hangingPunct="0">
              <a:lnSpc>
                <a:spcPts val="2160"/>
              </a:lnSpc>
              <a:buSzPct val="100000"/>
              <a:buFont typeface="Symbol" pitchFamily="18" charset="2"/>
              <a:buChar char="-"/>
              <a:defRPr/>
            </a:pPr>
            <a:r>
              <a:rPr lang="de-DE" kern="0" dirty="0" smtClean="0">
                <a:ea typeface="ＭＳ Ｐゴシック"/>
                <a:cs typeface="ＭＳ Ｐゴシック"/>
              </a:rPr>
              <a:t>Geschäft mit hohem Volumina</a:t>
            </a:r>
          </a:p>
          <a:p>
            <a:pPr marL="180975" lvl="0" indent="-180975" eaLnBrk="0" hangingPunct="0">
              <a:lnSpc>
                <a:spcPts val="2160"/>
              </a:lnSpc>
              <a:buSzPct val="100000"/>
              <a:buFont typeface="Symbol" pitchFamily="18" charset="2"/>
              <a:buChar char="-"/>
              <a:defRPr/>
            </a:pPr>
            <a:r>
              <a:rPr lang="de-DE" kern="0" dirty="0" smtClean="0"/>
              <a:t>Eine Kursänderung USD 0,89</a:t>
            </a:r>
            <a:r>
              <a:rPr lang="de-DE" kern="0" dirty="0" smtClean="0">
                <a:solidFill>
                  <a:schemeClr val="accent1"/>
                </a:solidFill>
              </a:rPr>
              <a:t>670</a:t>
            </a:r>
            <a:r>
              <a:rPr lang="de-DE" kern="0" dirty="0" smtClean="0"/>
              <a:t> zu</a:t>
            </a:r>
            <a:r>
              <a:rPr lang="de-DE" kern="0" dirty="0" smtClean="0">
                <a:solidFill>
                  <a:schemeClr val="accent1"/>
                </a:solidFill>
              </a:rPr>
              <a:t> </a:t>
            </a:r>
            <a:r>
              <a:rPr lang="de-DE" kern="0" dirty="0" smtClean="0"/>
              <a:t>0,89</a:t>
            </a:r>
            <a:r>
              <a:rPr lang="de-DE" kern="0" dirty="0" smtClean="0">
                <a:solidFill>
                  <a:schemeClr val="accent1"/>
                </a:solidFill>
              </a:rPr>
              <a:t>725 </a:t>
            </a:r>
            <a:r>
              <a:rPr lang="de-DE" kern="0" dirty="0" smtClean="0"/>
              <a:t>macht bei CHF 50 Mio. eine Preiserhöhung von CHF 55‘000 aus</a:t>
            </a:r>
            <a:r>
              <a:rPr lang="de-DE" kern="0" dirty="0" smtClean="0">
                <a:solidFill>
                  <a:schemeClr val="accent1"/>
                </a:solidFill>
              </a:rPr>
              <a:t/>
            </a:r>
            <a:br>
              <a:rPr lang="de-DE" kern="0" dirty="0" smtClean="0">
                <a:solidFill>
                  <a:schemeClr val="accent1"/>
                </a:solidFill>
              </a:rPr>
            </a:br>
            <a:r>
              <a:rPr lang="de-DE" b="1" kern="0" dirty="0" smtClean="0">
                <a:solidFill>
                  <a:schemeClr val="accent1"/>
                </a:solidFill>
                <a:sym typeface="Wingdings"/>
              </a:rPr>
              <a:t></a:t>
            </a:r>
            <a:r>
              <a:rPr lang="de-DE" b="1" kern="0" dirty="0" smtClean="0">
                <a:solidFill>
                  <a:schemeClr val="accent1"/>
                </a:solidFill>
              </a:rPr>
              <a:t> Geschätzte  jährliche Einsparung für die BVK: CHF 35 Mio.</a:t>
            </a:r>
            <a:endParaRPr lang="de-CH" b="1" kern="0" dirty="0" smtClean="0">
              <a:solidFill>
                <a:schemeClr val="accent1"/>
              </a:solidFill>
            </a:endParaRPr>
          </a:p>
          <a:p>
            <a:pPr marL="180975" indent="-180975" eaLnBrk="0" hangingPunct="0">
              <a:buSzPct val="100000"/>
              <a:buFont typeface="Symbol" pitchFamily="18" charset="2"/>
              <a:buChar char="-"/>
              <a:defRPr/>
            </a:pPr>
            <a:endParaRPr lang="de-CH" sz="1600" dirty="0" smtClean="0"/>
          </a:p>
          <a:p>
            <a:pPr marL="342900" marR="0" lvl="0" indent="-342900" eaLnBrk="0" fontAlgn="base" hangingPunct="0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tabLst/>
              <a:defRPr/>
            </a:pPr>
            <a:endParaRPr kumimoji="0" lang="de-CH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/>
              <a:cs typeface="ＭＳ Ｐゴシック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13</a:t>
            </a:fld>
            <a:endParaRPr lang="de-CH" dirty="0"/>
          </a:p>
        </p:txBody>
      </p:sp>
      <p:sp>
        <p:nvSpPr>
          <p:cNvPr id="8" name="Foliennummernplatzhalter 6"/>
          <p:cNvSpPr txBox="1">
            <a:spLocks/>
          </p:cNvSpPr>
          <p:nvPr/>
        </p:nvSpPr>
        <p:spPr>
          <a:xfrm>
            <a:off x="6804248" y="72000"/>
            <a:ext cx="2079985" cy="13019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CH" sz="1000" b="0" i="0" u="none" baseline="0" dirty="0" smtClean="0">
                <a:solidFill>
                  <a:schemeClr val="accent1"/>
                </a:solidFill>
                <a:uFill>
                  <a:solidFill>
                    <a:schemeClr val="bg1">
                      <a:lumMod val="75000"/>
                    </a:schemeClr>
                  </a:solidFill>
                </a:uFill>
                <a:latin typeface="Textkörper"/>
              </a:rPr>
              <a:t>Fremdwährungsabsicherungen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Effekt</a:t>
            </a:r>
            <a:r>
              <a:rPr lang="de-CH" dirty="0"/>
              <a:t> der Fremdwährungsabsicherung 2014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14</a:t>
            </a:fld>
            <a:endParaRPr lang="de-CH" dirty="0"/>
          </a:p>
        </p:txBody>
      </p:sp>
      <p:sp>
        <p:nvSpPr>
          <p:cNvPr id="7" name="Foliennummernplatzhalter 6"/>
          <p:cNvSpPr txBox="1">
            <a:spLocks/>
          </p:cNvSpPr>
          <p:nvPr/>
        </p:nvSpPr>
        <p:spPr>
          <a:xfrm>
            <a:off x="6804248" y="72000"/>
            <a:ext cx="2079985" cy="13019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CH" sz="1000" b="0" i="0" u="none" baseline="0" dirty="0" smtClean="0">
                <a:solidFill>
                  <a:schemeClr val="accent1"/>
                </a:solidFill>
                <a:uFill>
                  <a:solidFill>
                    <a:schemeClr val="bg1">
                      <a:lumMod val="75000"/>
                    </a:schemeClr>
                  </a:solidFill>
                </a:uFill>
                <a:latin typeface="Textkörper"/>
              </a:rPr>
              <a:t>Fremdwährungsabsicherungen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403647" y="5902950"/>
            <a:ext cx="74805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smtClean="0">
                <a:solidFill>
                  <a:schemeClr val="accent1"/>
                </a:solidFill>
              </a:rPr>
              <a:t>Ohne Fremdwährungsabsicherung wäre 2014 die Performance 2,3% höher gewesen</a:t>
            </a:r>
            <a:endParaRPr lang="de-CH" sz="1600" b="1" dirty="0" smtClean="0">
              <a:solidFill>
                <a:schemeClr val="accent1"/>
              </a:solidFill>
            </a:endParaRPr>
          </a:p>
        </p:txBody>
      </p:sp>
      <p:sp>
        <p:nvSpPr>
          <p:cNvPr id="11" name="Eingekerbter Richtungspfeil 10"/>
          <p:cNvSpPr/>
          <p:nvPr/>
        </p:nvSpPr>
        <p:spPr>
          <a:xfrm>
            <a:off x="1115616" y="5809456"/>
            <a:ext cx="288032" cy="576064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graphicFrame>
        <p:nvGraphicFramePr>
          <p:cNvPr id="10" name="Diagramm 9"/>
          <p:cNvGraphicFramePr>
            <a:graphicFrameLocks noGrp="1"/>
          </p:cNvGraphicFramePr>
          <p:nvPr/>
        </p:nvGraphicFramePr>
        <p:xfrm>
          <a:off x="1187624" y="1196752"/>
          <a:ext cx="7344816" cy="44819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Hohe</a:t>
            </a:r>
            <a:r>
              <a:rPr lang="de-DE" dirty="0"/>
              <a:t> Einsparungen durch Fremdwährungs-</a:t>
            </a:r>
            <a:br>
              <a:rPr lang="de-DE" dirty="0"/>
            </a:br>
            <a:r>
              <a:rPr lang="de-DE" dirty="0" err="1"/>
              <a:t>absicherungen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15</a:t>
            </a:fld>
            <a:endParaRPr lang="de-CH" dirty="0"/>
          </a:p>
        </p:txBody>
      </p:sp>
      <p:graphicFrame>
        <p:nvGraphicFramePr>
          <p:cNvPr id="6" name="Diagramm 5"/>
          <p:cNvGraphicFramePr>
            <a:graphicFrameLocks noGrp="1"/>
          </p:cNvGraphicFramePr>
          <p:nvPr/>
        </p:nvGraphicFramePr>
        <p:xfrm>
          <a:off x="1187625" y="1268760"/>
          <a:ext cx="6552728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Foliennummernplatzhalter 6"/>
          <p:cNvSpPr txBox="1">
            <a:spLocks/>
          </p:cNvSpPr>
          <p:nvPr/>
        </p:nvSpPr>
        <p:spPr>
          <a:xfrm>
            <a:off x="6804248" y="72000"/>
            <a:ext cx="2079985" cy="13019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CH" sz="1000" b="0" i="0" u="none" baseline="0" dirty="0" smtClean="0">
                <a:solidFill>
                  <a:schemeClr val="accent1"/>
                </a:solidFill>
                <a:uFill>
                  <a:solidFill>
                    <a:schemeClr val="bg1">
                      <a:lumMod val="75000"/>
                    </a:schemeClr>
                  </a:solidFill>
                </a:uFill>
                <a:latin typeface="Textkörper"/>
              </a:rPr>
              <a:t>Fremdwährungsabsicherungen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1547664" y="5733256"/>
            <a:ext cx="6449073" cy="584775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600" b="1" dirty="0" smtClean="0">
                <a:solidFill>
                  <a:schemeClr val="accent1"/>
                </a:solidFill>
              </a:rPr>
              <a:t>Am 14./15.01.2015 hat die Fremdwährungsabsicherung einen Beitrag zur </a:t>
            </a:r>
            <a:br>
              <a:rPr lang="de-DE" sz="1600" b="1" dirty="0" smtClean="0">
                <a:solidFill>
                  <a:schemeClr val="accent1"/>
                </a:solidFill>
              </a:rPr>
            </a:br>
            <a:r>
              <a:rPr lang="de-DE" sz="1600" b="1" dirty="0" smtClean="0">
                <a:solidFill>
                  <a:schemeClr val="accent1"/>
                </a:solidFill>
              </a:rPr>
              <a:t>Performance von 4,4% oder CHF 1,3 Mrd. gebracht.</a:t>
            </a:r>
            <a:endParaRPr lang="de-CH" sz="1600" b="1" dirty="0" smtClean="0">
              <a:solidFill>
                <a:schemeClr val="accent1"/>
              </a:solidFill>
            </a:endParaRPr>
          </a:p>
        </p:txBody>
      </p:sp>
      <p:sp>
        <p:nvSpPr>
          <p:cNvPr id="9" name="Eingekerbter Richtungspfeil 8"/>
          <p:cNvSpPr/>
          <p:nvPr/>
        </p:nvSpPr>
        <p:spPr>
          <a:xfrm>
            <a:off x="1259632" y="5733256"/>
            <a:ext cx="288032" cy="576064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1150937" y="1268760"/>
            <a:ext cx="7733295" cy="37240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361950" indent="-361950">
              <a:buFont typeface="+mj-lt"/>
              <a:buAutoNum type="arabicPeriod"/>
            </a:pPr>
            <a:r>
              <a:rPr lang="de-CH" sz="2200" dirty="0" smtClean="0">
                <a:solidFill>
                  <a:schemeClr val="accent1"/>
                </a:solidFill>
              </a:rPr>
              <a:t>Geschäftsjahr 2014</a:t>
            </a:r>
            <a:endParaRPr lang="de-CH" sz="2200" dirty="0">
              <a:solidFill>
                <a:schemeClr val="accent1"/>
              </a:solidFill>
            </a:endParaRPr>
          </a:p>
          <a:p>
            <a:pPr marL="361950" indent="-361950">
              <a:buFont typeface="+mj-lt"/>
              <a:buAutoNum type="arabicPeriod"/>
            </a:pPr>
            <a:endParaRPr lang="de-CH" sz="2200" dirty="0" smtClean="0">
              <a:solidFill>
                <a:schemeClr val="accent1"/>
              </a:solidFill>
            </a:endParaRPr>
          </a:p>
          <a:p>
            <a:pPr marL="361950" indent="-361950">
              <a:buFont typeface="+mj-lt"/>
              <a:buAutoNum type="arabicPeriod"/>
            </a:pPr>
            <a:r>
              <a:rPr lang="de-DE" sz="2200" dirty="0" smtClean="0">
                <a:solidFill>
                  <a:schemeClr val="accent1"/>
                </a:solidFill>
              </a:rPr>
              <a:t>Umgang mit Fremdwährungsrisiken</a:t>
            </a:r>
          </a:p>
          <a:p>
            <a:pPr marL="361950" indent="-361950"/>
            <a:endParaRPr lang="de-DE" sz="2200" dirty="0">
              <a:solidFill>
                <a:schemeClr val="accent1"/>
              </a:solidFill>
            </a:endParaRPr>
          </a:p>
          <a:p>
            <a:pPr marL="361950" indent="-361950">
              <a:buFont typeface="+mj-lt"/>
              <a:buAutoNum type="arabicPeriod" startAt="3"/>
            </a:pPr>
            <a:r>
              <a:rPr lang="de-DE" sz="2200" b="1" dirty="0" smtClean="0">
                <a:solidFill>
                  <a:schemeClr val="accent2"/>
                </a:solidFill>
              </a:rPr>
              <a:t>Haftungsfragen</a:t>
            </a:r>
            <a:endParaRPr lang="de-DE" sz="2200" b="1" dirty="0">
              <a:solidFill>
                <a:schemeClr val="accent2"/>
              </a:solidFill>
            </a:endParaRPr>
          </a:p>
          <a:p>
            <a:pPr marL="361950" indent="-361950">
              <a:buFont typeface="+mj-lt"/>
              <a:buAutoNum type="arabicPeriod" startAt="3"/>
            </a:pPr>
            <a:endParaRPr lang="de-DE" sz="2200" dirty="0" smtClean="0">
              <a:solidFill>
                <a:schemeClr val="accent1"/>
              </a:solidFill>
            </a:endParaRPr>
          </a:p>
          <a:p>
            <a:pPr marL="361950" indent="-361950">
              <a:buFont typeface="+mj-lt"/>
              <a:buAutoNum type="arabicPeriod" startAt="3"/>
            </a:pPr>
            <a:r>
              <a:rPr lang="de-CH" sz="2200" dirty="0" smtClean="0">
                <a:solidFill>
                  <a:schemeClr val="accent1"/>
                </a:solidFill>
              </a:rPr>
              <a:t>Fazit und Ausblick </a:t>
            </a:r>
            <a:endParaRPr lang="de-CH" sz="2200" dirty="0" smtClean="0">
              <a:solidFill>
                <a:srgbClr val="FF0000"/>
              </a:solidFill>
            </a:endParaRPr>
          </a:p>
          <a:p>
            <a:pPr marL="361950" lvl="0" indent="-361950">
              <a:buFont typeface="+mj-lt"/>
              <a:buAutoNum type="arabicPeriod" startAt="3"/>
            </a:pPr>
            <a:endParaRPr lang="de-CH" sz="2200" dirty="0">
              <a:solidFill>
                <a:schemeClr val="accent1"/>
              </a:solidFill>
            </a:endParaRPr>
          </a:p>
          <a:p>
            <a:pPr marL="361950" indent="-361950">
              <a:buFont typeface="+mj-lt"/>
              <a:buAutoNum type="arabicPeriod" startAt="3"/>
            </a:pPr>
            <a:r>
              <a:rPr lang="de-CH" sz="2200" dirty="0" smtClean="0">
                <a:solidFill>
                  <a:schemeClr val="accent1"/>
                </a:solidFill>
              </a:rPr>
              <a:t>Zeit für Fragen</a:t>
            </a:r>
          </a:p>
          <a:p>
            <a:pPr marL="361950" indent="-361950">
              <a:buFont typeface="+mj-lt"/>
              <a:buAutoNum type="arabicPeriod" startAt="3"/>
            </a:pPr>
            <a:endParaRPr lang="de-CH" sz="2200" dirty="0" smtClean="0">
              <a:solidFill>
                <a:schemeClr val="accent1"/>
              </a:solidFill>
            </a:endParaRPr>
          </a:p>
          <a:p>
            <a:endParaRPr lang="de-CH" sz="2200" dirty="0">
              <a:solidFill>
                <a:schemeClr val="accent1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Agenda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16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2977647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Konsequente</a:t>
            </a:r>
            <a:r>
              <a:rPr lang="de-CH" dirty="0"/>
              <a:t> Rückforderung der Retrozessionen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17</a:t>
            </a:fld>
            <a:endParaRPr lang="de-CH" dirty="0"/>
          </a:p>
        </p:txBody>
      </p:sp>
      <p:sp>
        <p:nvSpPr>
          <p:cNvPr id="18" name="Textplatzhalter 8"/>
          <p:cNvSpPr txBox="1">
            <a:spLocks/>
          </p:cNvSpPr>
          <p:nvPr/>
        </p:nvSpPr>
        <p:spPr>
          <a:xfrm>
            <a:off x="1150937" y="1222693"/>
            <a:ext cx="7453511" cy="4824412"/>
          </a:xfrm>
          <a:prstGeom prst="rect">
            <a:avLst/>
          </a:prstGeom>
        </p:spPr>
        <p:txBody>
          <a:bodyPr vert="horz" lIns="0" tIns="0" rIns="0" bIns="0" rtlCol="0" anchor="t" anchorCtr="0"/>
          <a:lstStyle/>
          <a:p>
            <a:pPr marL="180975" indent="-180975">
              <a:lnSpc>
                <a:spcPts val="2100"/>
              </a:lnSpc>
            </a:pPr>
            <a:r>
              <a:rPr lang="de-CH" b="1" dirty="0" smtClean="0">
                <a:solidFill>
                  <a:schemeClr val="accent1"/>
                </a:solidFill>
              </a:rPr>
              <a:t>Aktueller</a:t>
            </a:r>
            <a:r>
              <a:rPr lang="de-CH" dirty="0" smtClean="0"/>
              <a:t> </a:t>
            </a:r>
            <a:r>
              <a:rPr lang="de-CH" b="1" dirty="0" smtClean="0">
                <a:solidFill>
                  <a:schemeClr val="accent1"/>
                </a:solidFill>
              </a:rPr>
              <a:t>Stand</a:t>
            </a:r>
          </a:p>
          <a:p>
            <a:pPr marL="180975" indent="-180975">
              <a:lnSpc>
                <a:spcPts val="2100"/>
              </a:lnSpc>
              <a:buFont typeface="Symbol" pitchFamily="18" charset="2"/>
              <a:buChar char="-"/>
            </a:pPr>
            <a:r>
              <a:rPr lang="de-CH" dirty="0" smtClean="0"/>
              <a:t>Verjährung bei 16 Vermögensverwaltern, Beratern und Depotbanken ist seit </a:t>
            </a:r>
            <a:br>
              <a:rPr lang="de-CH" dirty="0" smtClean="0"/>
            </a:br>
            <a:r>
              <a:rPr lang="de-CH" dirty="0" smtClean="0"/>
              <a:t>1. Quartal 2013 unterbrochen</a:t>
            </a:r>
          </a:p>
          <a:p>
            <a:pPr marL="180975" indent="-180975">
              <a:lnSpc>
                <a:spcPts val="2100"/>
              </a:lnSpc>
              <a:buFont typeface="Symbol" pitchFamily="18" charset="2"/>
              <a:buChar char="-"/>
            </a:pPr>
            <a:r>
              <a:rPr lang="de-CH" dirty="0" smtClean="0"/>
              <a:t>Offenlegung Mandate nach Schweizer Recht </a:t>
            </a:r>
          </a:p>
          <a:p>
            <a:pPr marL="180975" indent="-180975">
              <a:lnSpc>
                <a:spcPts val="2100"/>
              </a:lnSpc>
              <a:buFont typeface="Symbol" pitchFamily="18" charset="2"/>
              <a:buChar char="-"/>
            </a:pPr>
            <a:r>
              <a:rPr lang="de-CH" dirty="0" smtClean="0"/>
              <a:t>Mit Ziel Rückforderung hat die BVK im 2014 erste Klagen eingereicht</a:t>
            </a:r>
          </a:p>
          <a:p>
            <a:pPr marL="180975" lvl="0" indent="-180975">
              <a:lnSpc>
                <a:spcPts val="2100"/>
              </a:lnSpc>
              <a:buFont typeface="Symbol" pitchFamily="18" charset="2"/>
              <a:buChar char="-"/>
            </a:pPr>
            <a:r>
              <a:rPr lang="de-CH" dirty="0" smtClean="0"/>
              <a:t>Schriftliche Bestätigung aller Vermögensverwalter und Fachberater für das Geschäftsjahr 2014, dass sie im Rahmen ihrer Dienstleistungen für die BVK keine Retrozessionen entgegengenommen haben</a:t>
            </a:r>
          </a:p>
          <a:p>
            <a:pPr marL="180975" indent="-180975">
              <a:lnSpc>
                <a:spcPts val="2100"/>
              </a:lnSpc>
              <a:buFont typeface="Symbol" pitchFamily="18" charset="2"/>
              <a:buChar char="-"/>
            </a:pPr>
            <a:endParaRPr lang="de-CH" dirty="0" smtClean="0"/>
          </a:p>
          <a:p>
            <a:pPr marL="180975" indent="-180975">
              <a:lnSpc>
                <a:spcPts val="2100"/>
              </a:lnSpc>
            </a:pPr>
            <a:r>
              <a:rPr lang="de-DE" b="1" dirty="0" smtClean="0">
                <a:solidFill>
                  <a:schemeClr val="accent1"/>
                </a:solidFill>
              </a:rPr>
              <a:t>Ausblick</a:t>
            </a:r>
            <a:endParaRPr lang="de-CH" b="1" dirty="0" smtClean="0">
              <a:solidFill>
                <a:schemeClr val="accent1"/>
              </a:solidFill>
            </a:endParaRPr>
          </a:p>
          <a:p>
            <a:pPr marL="180975" indent="-180975">
              <a:lnSpc>
                <a:spcPts val="2100"/>
              </a:lnSpc>
              <a:buFont typeface="Symbol" pitchFamily="18" charset="2"/>
              <a:buChar char="-"/>
            </a:pPr>
            <a:r>
              <a:rPr lang="de-DE" dirty="0" smtClean="0"/>
              <a:t>Grundsatz konsequenter Rückforderung und allenfalls Einreichung weiterer </a:t>
            </a:r>
            <a:br>
              <a:rPr lang="de-DE" dirty="0" smtClean="0"/>
            </a:br>
            <a:r>
              <a:rPr lang="de-DE" dirty="0" smtClean="0"/>
              <a:t>nötiger Klagen</a:t>
            </a:r>
          </a:p>
          <a:p>
            <a:pPr marL="180975" indent="-180975">
              <a:lnSpc>
                <a:spcPts val="2100"/>
              </a:lnSpc>
              <a:buFont typeface="Symbol" pitchFamily="18" charset="2"/>
              <a:buChar char="-"/>
            </a:pPr>
            <a:r>
              <a:rPr lang="de-CH" dirty="0" smtClean="0"/>
              <a:t>Rückmeldungen ehemaliger Geschäftspartner kritisch überprüfen</a:t>
            </a:r>
          </a:p>
          <a:p>
            <a:pPr marL="180975" indent="-180975">
              <a:lnSpc>
                <a:spcPts val="2100"/>
              </a:lnSpc>
              <a:buFont typeface="Symbol" pitchFamily="18" charset="2"/>
              <a:buChar char="-"/>
            </a:pPr>
            <a:r>
              <a:rPr lang="de-CH" dirty="0" smtClean="0"/>
              <a:t>Fokuserweiterung auf Mandate nach ausländischem Recht und potenzieller „Zahler“</a:t>
            </a:r>
          </a:p>
          <a:p>
            <a:pPr marL="180975" marR="0" lvl="0" indent="-180975" algn="l" defTabSz="914400" rtl="0" eaLnBrk="1" fontAlgn="auto" latinLnBrk="0" hangingPunct="1">
              <a:lnSpc>
                <a:spcPts val="2100"/>
              </a:lnSpc>
              <a:buClrTx/>
              <a:buSzTx/>
              <a:buFont typeface="Symbol" pitchFamily="18" charset="2"/>
              <a:buChar char="-"/>
              <a:tabLst/>
              <a:defRPr/>
            </a:pPr>
            <a:endParaRPr kumimoji="0" lang="de-DE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180975" marR="0" lvl="0" indent="-180975" algn="l" defTabSz="914400" rtl="0" eaLnBrk="1" fontAlgn="auto" latinLnBrk="0" hangingPunct="1">
              <a:lnSpc>
                <a:spcPts val="2100"/>
              </a:lnSpc>
              <a:buClrTx/>
              <a:buSzTx/>
              <a:buFont typeface="Symbol" pitchFamily="18" charset="2"/>
              <a:buChar char="-"/>
              <a:tabLst/>
              <a:defRPr/>
            </a:pPr>
            <a:endParaRPr lang="de-DE" sz="1600" dirty="0" smtClean="0"/>
          </a:p>
          <a:p>
            <a:pPr marL="0" marR="0" lvl="0" indent="0" algn="l" defTabSz="914400" rtl="0" eaLnBrk="1" fontAlgn="auto" latinLnBrk="0" hangingPunct="1">
              <a:lnSpc>
                <a:spcPts val="2100"/>
              </a:lnSpc>
              <a:buClrTx/>
              <a:buSzTx/>
              <a:buFontTx/>
              <a:buNone/>
              <a:tabLst/>
              <a:defRPr/>
            </a:pPr>
            <a:endParaRPr kumimoji="0" lang="de-CH" sz="16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oliennummernplatzhalter 6"/>
          <p:cNvSpPr txBox="1">
            <a:spLocks/>
          </p:cNvSpPr>
          <p:nvPr/>
        </p:nvSpPr>
        <p:spPr>
          <a:xfrm>
            <a:off x="6804248" y="72000"/>
            <a:ext cx="2079985" cy="13019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CH" sz="1000" b="0" i="0" u="none" baseline="0" dirty="0" smtClean="0">
                <a:solidFill>
                  <a:schemeClr val="accent1"/>
                </a:solidFill>
                <a:uFill>
                  <a:solidFill>
                    <a:schemeClr val="bg1">
                      <a:lumMod val="75000"/>
                    </a:schemeClr>
                  </a:solidFill>
                </a:uFill>
                <a:latin typeface="Textkörper"/>
              </a:rPr>
              <a:t>Geschäftsjahr 2014</a:t>
            </a:r>
          </a:p>
        </p:txBody>
      </p:sp>
    </p:spTree>
    <p:extLst>
      <p:ext uri="{BB962C8B-B14F-4D97-AF65-F5344CB8AC3E}">
        <p14:creationId xmlns:p14="http://schemas.microsoft.com/office/powerpoint/2010/main" val="310257929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Verantwortlichkeits-</a:t>
            </a:r>
            <a:r>
              <a:rPr lang="de-DE" dirty="0"/>
              <a:t> und Haftungsfragen</a:t>
            </a:r>
            <a:endParaRPr lang="de-CH" dirty="0"/>
          </a:p>
        </p:txBody>
      </p:sp>
      <p:sp>
        <p:nvSpPr>
          <p:cNvPr id="3" name="Eingekerbter Richtungspfeil 2"/>
          <p:cNvSpPr/>
          <p:nvPr/>
        </p:nvSpPr>
        <p:spPr>
          <a:xfrm>
            <a:off x="1187624" y="2650365"/>
            <a:ext cx="504056" cy="778635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16" name="Eingekerbter Richtungspfeil 15"/>
          <p:cNvSpPr/>
          <p:nvPr/>
        </p:nvSpPr>
        <p:spPr>
          <a:xfrm>
            <a:off x="1187624" y="4012214"/>
            <a:ext cx="504056" cy="778635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22" name="Foliennummernplatzhalter 6"/>
          <p:cNvSpPr txBox="1">
            <a:spLocks/>
          </p:cNvSpPr>
          <p:nvPr/>
        </p:nvSpPr>
        <p:spPr>
          <a:xfrm>
            <a:off x="6804248" y="72000"/>
            <a:ext cx="2079985" cy="13019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CH" sz="1000" b="0" i="0" u="none" baseline="0" dirty="0" smtClean="0">
                <a:solidFill>
                  <a:schemeClr val="accent1"/>
                </a:solidFill>
                <a:uFill>
                  <a:solidFill>
                    <a:schemeClr val="bg1">
                      <a:lumMod val="75000"/>
                    </a:schemeClr>
                  </a:solidFill>
                </a:uFill>
                <a:latin typeface="Textkörper"/>
              </a:rPr>
              <a:t>Geschäftsjahr 2014</a:t>
            </a:r>
          </a:p>
        </p:txBody>
      </p:sp>
      <p:sp>
        <p:nvSpPr>
          <p:cNvPr id="45" name="Eingekerbter Richtungspfeil 44"/>
          <p:cNvSpPr/>
          <p:nvPr/>
        </p:nvSpPr>
        <p:spPr>
          <a:xfrm>
            <a:off x="1187624" y="1259662"/>
            <a:ext cx="504056" cy="778635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18</a:t>
            </a:fld>
            <a:endParaRPr lang="de-CH" dirty="0"/>
          </a:p>
        </p:txBody>
      </p:sp>
      <p:sp>
        <p:nvSpPr>
          <p:cNvPr id="27" name="Textfeld 26"/>
          <p:cNvSpPr txBox="1"/>
          <p:nvPr/>
        </p:nvSpPr>
        <p:spPr>
          <a:xfrm>
            <a:off x="1906995" y="1124744"/>
            <a:ext cx="6265405" cy="100845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180975" lvl="0" indent="-180975">
              <a:lnSpc>
                <a:spcPts val="2160"/>
              </a:lnSpc>
              <a:buFont typeface="Symbol" pitchFamily="18" charset="2"/>
              <a:buChar char="-"/>
              <a:defRPr/>
            </a:pPr>
            <a:r>
              <a:rPr lang="de-DE" dirty="0" smtClean="0"/>
              <a:t>Durch Verselbstständigung (Fusion nach </a:t>
            </a:r>
            <a:r>
              <a:rPr lang="de-DE" dirty="0" err="1" smtClean="0"/>
              <a:t>FusG</a:t>
            </a:r>
            <a:r>
              <a:rPr lang="de-DE" dirty="0" smtClean="0"/>
              <a:t>) Übernahme sämtlicher Rechten und Pflichten inkl. laufender Verfahren (</a:t>
            </a:r>
            <a:r>
              <a:rPr lang="de-DE" dirty="0" err="1" smtClean="0"/>
              <a:t>ausser</a:t>
            </a:r>
            <a:r>
              <a:rPr lang="de-DE" dirty="0" smtClean="0"/>
              <a:t> strafrechtliche) durch die BVK-Stiftung</a:t>
            </a:r>
            <a:endParaRPr lang="de-CH" dirty="0" smtClean="0"/>
          </a:p>
        </p:txBody>
      </p:sp>
      <p:sp>
        <p:nvSpPr>
          <p:cNvPr id="28" name="Textfeld 27"/>
          <p:cNvSpPr txBox="1"/>
          <p:nvPr/>
        </p:nvSpPr>
        <p:spPr>
          <a:xfrm>
            <a:off x="1906996" y="2564904"/>
            <a:ext cx="6625444" cy="98477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180975" lvl="0" indent="-180975">
              <a:lnSpc>
                <a:spcPts val="2160"/>
              </a:lnSpc>
              <a:buFont typeface="Symbol" pitchFamily="18" charset="2"/>
              <a:buChar char="-"/>
              <a:defRPr/>
            </a:pPr>
            <a:r>
              <a:rPr lang="de-DE" dirty="0" smtClean="0"/>
              <a:t>PUK-Bericht vom 11.09.2012</a:t>
            </a:r>
          </a:p>
          <a:p>
            <a:pPr marL="180975" lvl="0" indent="-180975">
              <a:lnSpc>
                <a:spcPts val="2160"/>
              </a:lnSpc>
              <a:buFont typeface="Symbol" pitchFamily="18" charset="2"/>
              <a:buChar char="-"/>
              <a:defRPr/>
            </a:pPr>
            <a:r>
              <a:rPr lang="de-DE" dirty="0" smtClean="0"/>
              <a:t>Aufsichtsrechtliche </a:t>
            </a:r>
            <a:r>
              <a:rPr lang="de-DE" dirty="0" err="1" smtClean="0"/>
              <a:t>Massnahme</a:t>
            </a:r>
            <a:r>
              <a:rPr lang="de-DE" dirty="0" smtClean="0"/>
              <a:t> durch Aufsicht BVS vom 29.04.2013</a:t>
            </a:r>
          </a:p>
          <a:p>
            <a:pPr marL="180975" lvl="0" indent="-180975">
              <a:lnSpc>
                <a:spcPts val="2160"/>
              </a:lnSpc>
              <a:buFont typeface="Symbol" pitchFamily="18" charset="2"/>
              <a:buChar char="-"/>
              <a:defRPr/>
            </a:pPr>
            <a:r>
              <a:rPr lang="de-DE" dirty="0" smtClean="0"/>
              <a:t>Gutachten Rechtsanwalt Dr. </a:t>
            </a:r>
            <a:r>
              <a:rPr lang="de-DE" dirty="0" err="1" smtClean="0"/>
              <a:t>Pribnow</a:t>
            </a:r>
            <a:r>
              <a:rPr lang="de-DE" dirty="0" smtClean="0"/>
              <a:t> vom 18.09.2014</a:t>
            </a:r>
          </a:p>
          <a:p>
            <a:pPr marL="180975" indent="-180975">
              <a:lnSpc>
                <a:spcPts val="2160"/>
              </a:lnSpc>
              <a:buFont typeface="Symbol" pitchFamily="18" charset="2"/>
              <a:buChar char="-"/>
              <a:defRPr/>
            </a:pPr>
            <a:r>
              <a:rPr lang="de-CH" dirty="0" smtClean="0"/>
              <a:t>Umfassende Abklärungen intern sowie mit externen Experten </a:t>
            </a:r>
            <a:endParaRPr lang="de-CH" sz="1400" dirty="0"/>
          </a:p>
        </p:txBody>
      </p:sp>
      <p:sp>
        <p:nvSpPr>
          <p:cNvPr id="29" name="Textfeld 28"/>
          <p:cNvSpPr txBox="1"/>
          <p:nvPr/>
        </p:nvSpPr>
        <p:spPr>
          <a:xfrm>
            <a:off x="1906996" y="4028402"/>
            <a:ext cx="6265404" cy="98477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180975" lvl="0" indent="-180975">
              <a:lnSpc>
                <a:spcPts val="2160"/>
              </a:lnSpc>
              <a:buFont typeface="Symbol" pitchFamily="18" charset="2"/>
              <a:buChar char="-"/>
              <a:defRPr/>
            </a:pPr>
            <a:r>
              <a:rPr lang="de-DE" dirty="0" smtClean="0"/>
              <a:t>Bis Mitte 2015 Stellungnahme zuhanden Aufsicht BVS bezüglich weiteres Vorgehen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310257929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1150937" y="1268760"/>
            <a:ext cx="7733295" cy="37240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361950" indent="-361950">
              <a:buFont typeface="+mj-lt"/>
              <a:buAutoNum type="arabicPeriod"/>
            </a:pPr>
            <a:r>
              <a:rPr lang="de-CH" sz="2200" dirty="0" smtClean="0">
                <a:solidFill>
                  <a:schemeClr val="accent1"/>
                </a:solidFill>
              </a:rPr>
              <a:t>Geschäftsjahr 2014</a:t>
            </a:r>
            <a:endParaRPr lang="de-CH" sz="2200" dirty="0">
              <a:solidFill>
                <a:schemeClr val="accent1"/>
              </a:solidFill>
            </a:endParaRPr>
          </a:p>
          <a:p>
            <a:pPr marL="361950" indent="-361950">
              <a:buFont typeface="+mj-lt"/>
              <a:buAutoNum type="arabicPeriod"/>
            </a:pPr>
            <a:endParaRPr lang="de-CH" sz="2200" dirty="0" smtClean="0">
              <a:solidFill>
                <a:schemeClr val="accent1"/>
              </a:solidFill>
            </a:endParaRPr>
          </a:p>
          <a:p>
            <a:pPr marL="361950" indent="-361950">
              <a:buFont typeface="+mj-lt"/>
              <a:buAutoNum type="arabicPeriod"/>
            </a:pPr>
            <a:r>
              <a:rPr lang="de-DE" sz="2200" dirty="0" smtClean="0">
                <a:solidFill>
                  <a:schemeClr val="accent1"/>
                </a:solidFill>
              </a:rPr>
              <a:t>Umgang mit Fremdwährungsrisiken</a:t>
            </a:r>
          </a:p>
          <a:p>
            <a:pPr marL="361950" indent="-361950"/>
            <a:endParaRPr lang="de-DE" sz="2200" dirty="0">
              <a:solidFill>
                <a:schemeClr val="accent1"/>
              </a:solidFill>
            </a:endParaRPr>
          </a:p>
          <a:p>
            <a:pPr marL="361950" indent="-361950">
              <a:buFont typeface="+mj-lt"/>
              <a:buAutoNum type="arabicPeriod" startAt="3"/>
            </a:pPr>
            <a:r>
              <a:rPr lang="de-DE" sz="2200" dirty="0" smtClean="0">
                <a:solidFill>
                  <a:schemeClr val="accent1"/>
                </a:solidFill>
              </a:rPr>
              <a:t>Haftungsfragen</a:t>
            </a:r>
            <a:endParaRPr lang="de-DE" sz="2200" dirty="0">
              <a:solidFill>
                <a:schemeClr val="accent1"/>
              </a:solidFill>
            </a:endParaRPr>
          </a:p>
          <a:p>
            <a:pPr marL="361950" indent="-361950">
              <a:buFont typeface="+mj-lt"/>
              <a:buAutoNum type="arabicPeriod" startAt="3"/>
            </a:pPr>
            <a:endParaRPr lang="de-DE" sz="2200" dirty="0" smtClean="0">
              <a:solidFill>
                <a:schemeClr val="accent1"/>
              </a:solidFill>
            </a:endParaRPr>
          </a:p>
          <a:p>
            <a:pPr marL="361950" indent="-361950">
              <a:buFont typeface="+mj-lt"/>
              <a:buAutoNum type="arabicPeriod" startAt="3"/>
            </a:pPr>
            <a:r>
              <a:rPr lang="de-CH" sz="2200" b="1" dirty="0" smtClean="0">
                <a:solidFill>
                  <a:schemeClr val="accent2"/>
                </a:solidFill>
              </a:rPr>
              <a:t>Fazit und Ausblick </a:t>
            </a:r>
          </a:p>
          <a:p>
            <a:pPr marL="361950" lvl="0" indent="-361950">
              <a:buFont typeface="+mj-lt"/>
              <a:buAutoNum type="arabicPeriod" startAt="3"/>
            </a:pPr>
            <a:endParaRPr lang="de-CH" sz="2200" dirty="0">
              <a:solidFill>
                <a:schemeClr val="accent1"/>
              </a:solidFill>
            </a:endParaRPr>
          </a:p>
          <a:p>
            <a:pPr marL="361950" indent="-361950">
              <a:buFont typeface="+mj-lt"/>
              <a:buAutoNum type="arabicPeriod" startAt="3"/>
            </a:pPr>
            <a:r>
              <a:rPr lang="de-CH" sz="2200" dirty="0" smtClean="0">
                <a:solidFill>
                  <a:schemeClr val="accent1"/>
                </a:solidFill>
              </a:rPr>
              <a:t>Zeit für Fragen</a:t>
            </a:r>
          </a:p>
          <a:p>
            <a:pPr marL="361950" indent="-361950">
              <a:buFont typeface="+mj-lt"/>
              <a:buAutoNum type="arabicPeriod" startAt="3"/>
            </a:pPr>
            <a:endParaRPr lang="de-CH" sz="2200" dirty="0" smtClean="0">
              <a:solidFill>
                <a:schemeClr val="accent1"/>
              </a:solidFill>
            </a:endParaRPr>
          </a:p>
          <a:p>
            <a:endParaRPr lang="de-CH" sz="2200" dirty="0">
              <a:solidFill>
                <a:schemeClr val="accent1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Agenda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19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6806892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Vorbemerkungen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CH" dirty="0" smtClean="0"/>
              <a:t>Einleitungsvotum Thomas </a:t>
            </a:r>
            <a:r>
              <a:rPr lang="de-CH" dirty="0" err="1" smtClean="0"/>
              <a:t>Gächter</a:t>
            </a:r>
            <a:r>
              <a:rPr lang="de-CH" dirty="0" smtClean="0"/>
              <a:t> und Stefan </a:t>
            </a:r>
            <a:r>
              <a:rPr lang="de-CH" dirty="0" err="1" smtClean="0"/>
              <a:t>Schnyder</a:t>
            </a:r>
            <a:endParaRPr lang="de-CH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smtClean="0"/>
              <a:t>Persönliche Erfahrungen und Eindrücke aus dem BVK-Stiftungsrat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379852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Fazit</a:t>
            </a:r>
          </a:p>
        </p:txBody>
      </p:sp>
      <p:sp>
        <p:nvSpPr>
          <p:cNvPr id="3" name="Eingekerbter Richtungspfeil 2"/>
          <p:cNvSpPr/>
          <p:nvPr/>
        </p:nvSpPr>
        <p:spPr>
          <a:xfrm>
            <a:off x="1187624" y="2413896"/>
            <a:ext cx="504056" cy="778635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16" name="Eingekerbter Richtungspfeil 15"/>
          <p:cNvSpPr/>
          <p:nvPr/>
        </p:nvSpPr>
        <p:spPr>
          <a:xfrm>
            <a:off x="1187624" y="3591908"/>
            <a:ext cx="504056" cy="778635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17" name="Eingekerbter Richtungspfeil 16"/>
          <p:cNvSpPr/>
          <p:nvPr/>
        </p:nvSpPr>
        <p:spPr>
          <a:xfrm>
            <a:off x="1187624" y="4810605"/>
            <a:ext cx="504056" cy="778635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45" name="Eingekerbter Richtungspfeil 44"/>
          <p:cNvSpPr/>
          <p:nvPr/>
        </p:nvSpPr>
        <p:spPr>
          <a:xfrm>
            <a:off x="1187624" y="1259662"/>
            <a:ext cx="504056" cy="778635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20</a:t>
            </a:fld>
            <a:endParaRPr lang="de-CH" dirty="0"/>
          </a:p>
        </p:txBody>
      </p:sp>
      <p:sp>
        <p:nvSpPr>
          <p:cNvPr id="27" name="Textfeld 26"/>
          <p:cNvSpPr txBox="1"/>
          <p:nvPr/>
        </p:nvSpPr>
        <p:spPr>
          <a:xfrm>
            <a:off x="1906996" y="1124744"/>
            <a:ext cx="5905364" cy="100845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de-DE" dirty="0" smtClean="0"/>
              <a:t>Breit abgestützte Anlagestrategie hat sich 2014 und auch im Zusammenhang mit der CHF-Stärke bewährt</a:t>
            </a:r>
            <a:endParaRPr lang="de-CH" dirty="0" smtClean="0"/>
          </a:p>
        </p:txBody>
      </p:sp>
      <p:sp>
        <p:nvSpPr>
          <p:cNvPr id="28" name="Textfeld 27"/>
          <p:cNvSpPr txBox="1"/>
          <p:nvPr/>
        </p:nvSpPr>
        <p:spPr>
          <a:xfrm>
            <a:off x="1906996" y="2444229"/>
            <a:ext cx="5905364" cy="98477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de-DE" dirty="0" smtClean="0"/>
              <a:t>Immobilienbereich durch </a:t>
            </a:r>
            <a:r>
              <a:rPr lang="de-DE" dirty="0" err="1" smtClean="0"/>
              <a:t>Bestandesentwicklung</a:t>
            </a:r>
            <a:r>
              <a:rPr lang="de-DE" dirty="0" smtClean="0"/>
              <a:t> und gezielte Käufe ausbauen, Vermietungsmanagement aus eigener Kraft stärken</a:t>
            </a:r>
          </a:p>
          <a:p>
            <a:pPr marL="144000" indent="-144000">
              <a:buFont typeface="Symbol" pitchFamily="18" charset="2"/>
              <a:buChar char="-"/>
            </a:pPr>
            <a:endParaRPr lang="de-CH" dirty="0"/>
          </a:p>
        </p:txBody>
      </p:sp>
      <p:sp>
        <p:nvSpPr>
          <p:cNvPr id="29" name="Textfeld 28"/>
          <p:cNvSpPr txBox="1"/>
          <p:nvPr/>
        </p:nvSpPr>
        <p:spPr>
          <a:xfrm>
            <a:off x="1906996" y="3668362"/>
            <a:ext cx="5905364" cy="98477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de-DE" dirty="0" smtClean="0"/>
              <a:t>Compliance, Transparenz und fachliche Kompetenz in allen Bereichen der beruflichen Vorsorge bleiben Kernkompetenz der BVK</a:t>
            </a:r>
            <a:endParaRPr lang="de-CH" dirty="0" smtClean="0"/>
          </a:p>
          <a:p>
            <a:pPr marL="144000" indent="-144000">
              <a:buFont typeface="Symbol" pitchFamily="18" charset="2"/>
              <a:buChar char="-"/>
            </a:pPr>
            <a:endParaRPr lang="de-CH" dirty="0"/>
          </a:p>
        </p:txBody>
      </p:sp>
      <p:sp>
        <p:nvSpPr>
          <p:cNvPr id="30" name="Textfeld 29"/>
          <p:cNvSpPr txBox="1"/>
          <p:nvPr/>
        </p:nvSpPr>
        <p:spPr>
          <a:xfrm>
            <a:off x="1906996" y="4676477"/>
            <a:ext cx="5905364" cy="98477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de-DE" dirty="0" smtClean="0"/>
              <a:t>Sorgfältige Klärung der Verantwortlichkeits- und Haftungsfragen, Beschluss nächster Schritte</a:t>
            </a:r>
          </a:p>
        </p:txBody>
      </p:sp>
    </p:spTree>
    <p:extLst>
      <p:ext uri="{BB962C8B-B14F-4D97-AF65-F5344CB8AC3E}">
        <p14:creationId xmlns:p14="http://schemas.microsoft.com/office/powerpoint/2010/main" val="310257929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Ausblick</a:t>
            </a:r>
          </a:p>
        </p:txBody>
      </p:sp>
      <p:sp>
        <p:nvSpPr>
          <p:cNvPr id="3" name="Eingekerbter Richtungspfeil 2"/>
          <p:cNvSpPr/>
          <p:nvPr/>
        </p:nvSpPr>
        <p:spPr>
          <a:xfrm>
            <a:off x="1187624" y="2413896"/>
            <a:ext cx="504056" cy="778635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16" name="Eingekerbter Richtungspfeil 15"/>
          <p:cNvSpPr/>
          <p:nvPr/>
        </p:nvSpPr>
        <p:spPr>
          <a:xfrm>
            <a:off x="1187624" y="3591908"/>
            <a:ext cx="504056" cy="778635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17" name="Eingekerbter Richtungspfeil 16"/>
          <p:cNvSpPr/>
          <p:nvPr/>
        </p:nvSpPr>
        <p:spPr>
          <a:xfrm>
            <a:off x="1187624" y="4810605"/>
            <a:ext cx="504056" cy="778635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45" name="Eingekerbter Richtungspfeil 44"/>
          <p:cNvSpPr/>
          <p:nvPr/>
        </p:nvSpPr>
        <p:spPr>
          <a:xfrm>
            <a:off x="1187624" y="1259662"/>
            <a:ext cx="504056" cy="778635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21</a:t>
            </a:fld>
            <a:endParaRPr lang="de-CH" dirty="0"/>
          </a:p>
        </p:txBody>
      </p:sp>
      <p:sp>
        <p:nvSpPr>
          <p:cNvPr id="27" name="Textfeld 26"/>
          <p:cNvSpPr txBox="1"/>
          <p:nvPr/>
        </p:nvSpPr>
        <p:spPr>
          <a:xfrm>
            <a:off x="1906996" y="1124744"/>
            <a:ext cx="6913476" cy="100845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180975" indent="-180975">
              <a:buFont typeface="Symbol" pitchFamily="18" charset="2"/>
              <a:buChar char="-"/>
            </a:pPr>
            <a:r>
              <a:rPr lang="de-DE" dirty="0" smtClean="0"/>
              <a:t>Abschluss Integration der neuen Struktur durch Bezug neuer Standort </a:t>
            </a:r>
            <a:br>
              <a:rPr lang="de-DE" dirty="0" smtClean="0"/>
            </a:br>
            <a:r>
              <a:rPr lang="de-DE" dirty="0" smtClean="0"/>
              <a:t>an der </a:t>
            </a:r>
            <a:r>
              <a:rPr lang="de-DE" dirty="0" err="1" smtClean="0"/>
              <a:t>Obstgartenstrasse</a:t>
            </a:r>
            <a:r>
              <a:rPr lang="de-DE" dirty="0" smtClean="0"/>
              <a:t> 21, Zürich, im 3. Quartal 2015</a:t>
            </a:r>
          </a:p>
          <a:p>
            <a:pPr marL="180975" indent="-180975">
              <a:buFont typeface="Symbol" pitchFamily="18" charset="2"/>
              <a:buChar char="-"/>
            </a:pPr>
            <a:r>
              <a:rPr lang="de-DE" dirty="0" smtClean="0"/>
              <a:t>Rotation Stiftungsratspräsidium (Präsident/Vizepräsidentin)</a:t>
            </a:r>
            <a:endParaRPr lang="de-CH" dirty="0" smtClean="0"/>
          </a:p>
        </p:txBody>
      </p:sp>
      <p:sp>
        <p:nvSpPr>
          <p:cNvPr id="28" name="Textfeld 27"/>
          <p:cNvSpPr txBox="1"/>
          <p:nvPr/>
        </p:nvSpPr>
        <p:spPr>
          <a:xfrm>
            <a:off x="1906996" y="2348880"/>
            <a:ext cx="6625444" cy="98477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180975" indent="-180975">
              <a:buFont typeface="Symbol" pitchFamily="18" charset="2"/>
              <a:buChar char="-"/>
            </a:pPr>
            <a:r>
              <a:rPr lang="de-DE" dirty="0" smtClean="0"/>
              <a:t>ALM-Studie und Festlegung Anlagestrategie 2016-2019</a:t>
            </a:r>
          </a:p>
          <a:p>
            <a:pPr marL="180975" indent="-180975">
              <a:buFont typeface="Symbol" pitchFamily="18" charset="2"/>
              <a:buChar char="-"/>
            </a:pPr>
            <a:r>
              <a:rPr lang="de-DE" dirty="0" smtClean="0"/>
              <a:t>Umfassende Transparenz Ausübung Aktienstimmrecht Schweiz</a:t>
            </a:r>
          </a:p>
          <a:p>
            <a:pPr marL="180975" indent="-180975">
              <a:buFont typeface="Symbol" pitchFamily="18" charset="2"/>
              <a:buChar char="-"/>
            </a:pPr>
            <a:r>
              <a:rPr lang="de-DE" dirty="0" smtClean="0"/>
              <a:t>Ausbau des Immobilienportfolios</a:t>
            </a:r>
            <a:endParaRPr lang="de-CH" dirty="0"/>
          </a:p>
        </p:txBody>
      </p:sp>
      <p:sp>
        <p:nvSpPr>
          <p:cNvPr id="29" name="Textfeld 28"/>
          <p:cNvSpPr txBox="1"/>
          <p:nvPr/>
        </p:nvSpPr>
        <p:spPr>
          <a:xfrm>
            <a:off x="1906996" y="3608096"/>
            <a:ext cx="6337412" cy="98477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180975" indent="-180975">
              <a:buFont typeface="Symbol" pitchFamily="18" charset="2"/>
              <a:buChar char="-"/>
            </a:pPr>
            <a:r>
              <a:rPr lang="de-DE" dirty="0" smtClean="0"/>
              <a:t>Beibehaltung gute Vorsorgeleistungen und Abbau Umverteilung</a:t>
            </a:r>
          </a:p>
          <a:p>
            <a:pPr marL="180975" indent="-180975">
              <a:buFont typeface="Symbol" pitchFamily="18" charset="2"/>
              <a:buChar char="-"/>
            </a:pPr>
            <a:r>
              <a:rPr lang="de-DE" dirty="0" smtClean="0"/>
              <a:t>Gezieltes Wachstum fördern</a:t>
            </a:r>
          </a:p>
          <a:p>
            <a:pPr marL="180975" indent="-180975">
              <a:buFont typeface="Symbol" pitchFamily="18" charset="2"/>
              <a:buChar char="-"/>
            </a:pPr>
            <a:r>
              <a:rPr lang="de-DE" dirty="0" smtClean="0"/>
              <a:t>Ausbau Kundenfokus</a:t>
            </a:r>
            <a:endParaRPr lang="de-CH" dirty="0" smtClean="0"/>
          </a:p>
          <a:p>
            <a:pPr marL="144000" indent="-144000">
              <a:buFont typeface="Symbol" pitchFamily="18" charset="2"/>
              <a:buChar char="-"/>
            </a:pPr>
            <a:endParaRPr lang="de-CH" dirty="0"/>
          </a:p>
        </p:txBody>
      </p:sp>
      <p:sp>
        <p:nvSpPr>
          <p:cNvPr id="30" name="Textfeld 29"/>
          <p:cNvSpPr txBox="1"/>
          <p:nvPr/>
        </p:nvSpPr>
        <p:spPr>
          <a:xfrm>
            <a:off x="1906996" y="4676477"/>
            <a:ext cx="6481428" cy="98477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180975" indent="-180975">
              <a:buFont typeface="Symbol" pitchFamily="18" charset="2"/>
              <a:buChar char="-"/>
            </a:pPr>
            <a:r>
              <a:rPr lang="de-DE" dirty="0" smtClean="0"/>
              <a:t>Entscheid zu Verantwortlichkeits- und Haftungsfragen</a:t>
            </a:r>
          </a:p>
        </p:txBody>
      </p:sp>
    </p:spTree>
    <p:extLst>
      <p:ext uri="{BB962C8B-B14F-4D97-AF65-F5344CB8AC3E}">
        <p14:creationId xmlns:p14="http://schemas.microsoft.com/office/powerpoint/2010/main" val="310257929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1150937" y="1268760"/>
            <a:ext cx="7733295" cy="37240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361950" indent="-361950">
              <a:buFont typeface="+mj-lt"/>
              <a:buAutoNum type="arabicPeriod"/>
            </a:pPr>
            <a:r>
              <a:rPr lang="de-CH" sz="2200" dirty="0" smtClean="0">
                <a:solidFill>
                  <a:schemeClr val="accent1"/>
                </a:solidFill>
              </a:rPr>
              <a:t>Geschäftsjahr 2014</a:t>
            </a:r>
            <a:endParaRPr lang="de-CH" sz="2200" dirty="0">
              <a:solidFill>
                <a:schemeClr val="accent1"/>
              </a:solidFill>
            </a:endParaRPr>
          </a:p>
          <a:p>
            <a:pPr marL="361950" indent="-361950">
              <a:buFont typeface="+mj-lt"/>
              <a:buAutoNum type="arabicPeriod"/>
            </a:pPr>
            <a:endParaRPr lang="de-CH" sz="2200" dirty="0" smtClean="0">
              <a:solidFill>
                <a:schemeClr val="accent1"/>
              </a:solidFill>
            </a:endParaRPr>
          </a:p>
          <a:p>
            <a:pPr marL="361950" indent="-361950">
              <a:buFont typeface="+mj-lt"/>
              <a:buAutoNum type="arabicPeriod"/>
            </a:pPr>
            <a:r>
              <a:rPr lang="de-DE" sz="2200" dirty="0" smtClean="0">
                <a:solidFill>
                  <a:schemeClr val="accent1"/>
                </a:solidFill>
              </a:rPr>
              <a:t>Umgang mit Fremdwährungsrisiken</a:t>
            </a:r>
          </a:p>
          <a:p>
            <a:pPr marL="361950" indent="-361950"/>
            <a:endParaRPr lang="de-DE" sz="2200" dirty="0">
              <a:solidFill>
                <a:schemeClr val="accent1"/>
              </a:solidFill>
            </a:endParaRPr>
          </a:p>
          <a:p>
            <a:pPr marL="361950" indent="-361950">
              <a:buFont typeface="+mj-lt"/>
              <a:buAutoNum type="arabicPeriod" startAt="3"/>
            </a:pPr>
            <a:r>
              <a:rPr lang="de-DE" sz="2200" dirty="0" smtClean="0">
                <a:solidFill>
                  <a:schemeClr val="accent1"/>
                </a:solidFill>
              </a:rPr>
              <a:t>Haftungsfragen</a:t>
            </a:r>
            <a:endParaRPr lang="de-DE" sz="2200" dirty="0">
              <a:solidFill>
                <a:schemeClr val="accent1"/>
              </a:solidFill>
            </a:endParaRPr>
          </a:p>
          <a:p>
            <a:pPr marL="361950" indent="-361950">
              <a:buFont typeface="+mj-lt"/>
              <a:buAutoNum type="arabicPeriod" startAt="3"/>
            </a:pPr>
            <a:endParaRPr lang="de-DE" sz="2200" dirty="0" smtClean="0">
              <a:solidFill>
                <a:schemeClr val="accent1"/>
              </a:solidFill>
            </a:endParaRPr>
          </a:p>
          <a:p>
            <a:pPr marL="361950" indent="-361950">
              <a:buFont typeface="+mj-lt"/>
              <a:buAutoNum type="arabicPeriod" startAt="3"/>
            </a:pPr>
            <a:r>
              <a:rPr lang="de-CH" sz="2200" dirty="0" smtClean="0">
                <a:solidFill>
                  <a:schemeClr val="accent1"/>
                </a:solidFill>
              </a:rPr>
              <a:t>Ausblick </a:t>
            </a:r>
          </a:p>
          <a:p>
            <a:pPr marL="361950" lvl="0" indent="-361950">
              <a:buFont typeface="+mj-lt"/>
              <a:buAutoNum type="arabicPeriod" startAt="3"/>
            </a:pPr>
            <a:endParaRPr lang="de-CH" sz="2200" b="1" dirty="0">
              <a:solidFill>
                <a:schemeClr val="accent2"/>
              </a:solidFill>
            </a:endParaRPr>
          </a:p>
          <a:p>
            <a:pPr marL="361950" indent="-361950">
              <a:buFont typeface="+mj-lt"/>
              <a:buAutoNum type="arabicPeriod" startAt="3"/>
            </a:pPr>
            <a:r>
              <a:rPr lang="de-CH" sz="2200" b="1" dirty="0" smtClean="0">
                <a:solidFill>
                  <a:schemeClr val="accent2"/>
                </a:solidFill>
              </a:rPr>
              <a:t>Zeit für Fragen</a:t>
            </a:r>
          </a:p>
          <a:p>
            <a:pPr marL="361950" indent="-361950">
              <a:buFont typeface="+mj-lt"/>
              <a:buAutoNum type="arabicPeriod" startAt="3"/>
            </a:pPr>
            <a:endParaRPr lang="de-CH" sz="2200" dirty="0" smtClean="0">
              <a:solidFill>
                <a:schemeClr val="accent1"/>
              </a:solidFill>
            </a:endParaRPr>
          </a:p>
          <a:p>
            <a:endParaRPr lang="de-CH" sz="2200" dirty="0">
              <a:solidFill>
                <a:schemeClr val="accent1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Agenda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22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1718182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Zeit</a:t>
            </a:r>
            <a:r>
              <a:rPr lang="de-DE" dirty="0"/>
              <a:t> für Fragen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23</a:t>
            </a:fld>
            <a:endParaRPr lang="de-CH" dirty="0"/>
          </a:p>
        </p:txBody>
      </p:sp>
      <p:pic>
        <p:nvPicPr>
          <p:cNvPr id="1030" name="Picture 6" descr="Q&amp;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89562"/>
            <a:ext cx="6625219" cy="4419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Back</a:t>
            </a:r>
            <a:r>
              <a:rPr lang="de-DE" sz="2600" dirty="0">
                <a:solidFill>
                  <a:srgbClr val="3C66AA"/>
                </a:solidFill>
                <a:ea typeface="ＭＳ Ｐゴシック" pitchFamily="-106" charset="-128"/>
                <a:cs typeface="ＭＳ Ｐゴシック" pitchFamily="-106" charset="-128"/>
              </a:rPr>
              <a:t> </a:t>
            </a:r>
            <a:r>
              <a:rPr lang="de-DE" dirty="0" err="1" smtClean="0"/>
              <a:t>up</a:t>
            </a:r>
            <a:endParaRPr lang="de-CH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403648" y="6538679"/>
            <a:ext cx="6193370" cy="193164"/>
          </a:xfrm>
        </p:spPr>
        <p:txBody>
          <a:bodyPr/>
          <a:lstStyle/>
          <a:p>
            <a:r>
              <a:rPr lang="de-CH" smtClean="0"/>
              <a:t>27. Januar 2015  |   Medienkonferenz   |   Provisorische Zahlen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24</a:t>
            </a:fld>
            <a:endParaRPr lang="de-CH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Organisation</a:t>
            </a:r>
            <a:r>
              <a:rPr lang="de-DE" sz="2600" dirty="0">
                <a:solidFill>
                  <a:srgbClr val="3C66AA"/>
                </a:solidFill>
                <a:ea typeface="ＭＳ Ｐゴシック" pitchFamily="-106" charset="-128"/>
                <a:cs typeface="ＭＳ Ｐゴシック" pitchFamily="-106" charset="-128"/>
              </a:rPr>
              <a:t> </a:t>
            </a:r>
            <a:r>
              <a:rPr lang="de-DE" dirty="0" smtClean="0"/>
              <a:t>der</a:t>
            </a:r>
            <a:r>
              <a:rPr lang="de-DE" sz="2600" dirty="0">
                <a:solidFill>
                  <a:srgbClr val="3C66AA"/>
                </a:solidFill>
                <a:ea typeface="ＭＳ Ｐゴシック" pitchFamily="-106" charset="-128"/>
                <a:cs typeface="ＭＳ Ｐゴシック" pitchFamily="-106" charset="-128"/>
              </a:rPr>
              <a:t> </a:t>
            </a:r>
            <a:r>
              <a:rPr lang="de-DE" dirty="0" smtClean="0"/>
              <a:t>BVK</a:t>
            </a:r>
            <a:r>
              <a:rPr lang="de-DE" sz="2600" dirty="0">
                <a:solidFill>
                  <a:srgbClr val="3C66AA"/>
                </a:solidFill>
                <a:ea typeface="ＭＳ Ｐゴシック" pitchFamily="-106" charset="-128"/>
                <a:cs typeface="ＭＳ Ｐゴシック" pitchFamily="-106" charset="-128"/>
              </a:rPr>
              <a:t> </a:t>
            </a:r>
            <a:br>
              <a:rPr lang="de-DE" sz="2600" dirty="0">
                <a:solidFill>
                  <a:srgbClr val="3C66AA"/>
                </a:solidFill>
                <a:ea typeface="ＭＳ Ｐゴシック" pitchFamily="-106" charset="-128"/>
                <a:cs typeface="ＭＳ Ｐゴシック" pitchFamily="-106" charset="-128"/>
              </a:rPr>
            </a:br>
            <a:r>
              <a:rPr lang="de-DE" sz="2600" b="0" dirty="0">
                <a:solidFill>
                  <a:srgbClr val="3C66AA"/>
                </a:solidFill>
                <a:ea typeface="ＭＳ Ｐゴシック" pitchFamily="-106" charset="-128"/>
                <a:cs typeface="ＭＳ Ｐゴシック" pitchFamily="-106" charset="-128"/>
              </a:rPr>
              <a:t>Breit abgestützte Verantwortung</a:t>
            </a:r>
            <a:endParaRPr lang="de-CH" sz="2600" b="0" dirty="0">
              <a:solidFill>
                <a:srgbClr val="3C66AA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4294967295"/>
          </p:nvPr>
        </p:nvSpPr>
        <p:spPr>
          <a:xfrm>
            <a:off x="1403648" y="6537571"/>
            <a:ext cx="6193370" cy="193164"/>
          </a:xfrm>
        </p:spPr>
        <p:txBody>
          <a:bodyPr/>
          <a:lstStyle/>
          <a:p>
            <a:r>
              <a:rPr lang="de-CH" smtClean="0">
                <a:solidFill>
                  <a:srgbClr val="004A99"/>
                </a:solidFill>
              </a:rPr>
              <a:t>27. Januar 2015  |   Medienkonferenz   |   Provisorische Zahlen</a:t>
            </a:r>
            <a:endParaRPr lang="de-CH" dirty="0">
              <a:solidFill>
                <a:srgbClr val="004A99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3CFB-AC46-47B0-8B9F-2955BC9CFED9}" type="slidenum">
              <a:rPr lang="de-CH" smtClean="0">
                <a:solidFill>
                  <a:srgbClr val="004A99"/>
                </a:solidFill>
              </a:rPr>
              <a:pPr/>
              <a:t>25</a:t>
            </a:fld>
            <a:endParaRPr lang="de-CH" dirty="0">
              <a:solidFill>
                <a:srgbClr val="004A99"/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3485479" y="2204864"/>
            <a:ext cx="2988000" cy="10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700" b="1" dirty="0" smtClean="0"/>
              <a:t>Stiftungsrat</a:t>
            </a:r>
          </a:p>
        </p:txBody>
      </p:sp>
      <p:sp>
        <p:nvSpPr>
          <p:cNvPr id="20" name="Rechteck 19"/>
          <p:cNvSpPr/>
          <p:nvPr/>
        </p:nvSpPr>
        <p:spPr>
          <a:xfrm>
            <a:off x="2877716" y="3356992"/>
            <a:ext cx="1368000" cy="10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 dirty="0" smtClean="0"/>
              <a:t>Prüfungs- und Personalaus-</a:t>
            </a:r>
            <a:r>
              <a:rPr lang="de-CH" sz="1600" b="1" dirty="0" err="1" smtClean="0"/>
              <a:t>schuss</a:t>
            </a:r>
            <a:endParaRPr lang="de-CH" sz="1600" b="1" dirty="0"/>
          </a:p>
        </p:txBody>
      </p:sp>
      <p:sp>
        <p:nvSpPr>
          <p:cNvPr id="21" name="Rechteck 20"/>
          <p:cNvSpPr/>
          <p:nvPr/>
        </p:nvSpPr>
        <p:spPr>
          <a:xfrm>
            <a:off x="4328309" y="3356992"/>
            <a:ext cx="1368000" cy="10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 dirty="0" smtClean="0"/>
              <a:t>Vorsorge-</a:t>
            </a:r>
            <a:r>
              <a:rPr lang="de-CH" sz="1600" b="1" dirty="0" err="1" smtClean="0"/>
              <a:t>ausschuss</a:t>
            </a:r>
            <a:endParaRPr lang="de-CH" sz="1600" b="1" dirty="0"/>
          </a:p>
        </p:txBody>
      </p:sp>
      <p:sp>
        <p:nvSpPr>
          <p:cNvPr id="23" name="Rechteck 22"/>
          <p:cNvSpPr/>
          <p:nvPr/>
        </p:nvSpPr>
        <p:spPr>
          <a:xfrm>
            <a:off x="5779302" y="3356992"/>
            <a:ext cx="1368000" cy="10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 dirty="0" smtClean="0"/>
              <a:t>Anlage-</a:t>
            </a:r>
            <a:r>
              <a:rPr lang="de-CH" sz="1600" b="1" dirty="0" err="1" smtClean="0"/>
              <a:t>ausschuss</a:t>
            </a:r>
            <a:endParaRPr lang="de-CH" sz="1600" b="1" dirty="0"/>
          </a:p>
        </p:txBody>
      </p:sp>
      <p:sp>
        <p:nvSpPr>
          <p:cNvPr id="24" name="Rechteck 23"/>
          <p:cNvSpPr/>
          <p:nvPr/>
        </p:nvSpPr>
        <p:spPr>
          <a:xfrm>
            <a:off x="1149524" y="2204864"/>
            <a:ext cx="1620000" cy="1044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500" dirty="0" smtClean="0">
                <a:solidFill>
                  <a:schemeClr val="accent1"/>
                </a:solidFill>
              </a:rPr>
              <a:t>9 Arbeitnehmer-/ </a:t>
            </a:r>
            <a:br>
              <a:rPr lang="de-CH" sz="1500" dirty="0" smtClean="0">
                <a:solidFill>
                  <a:schemeClr val="accent1"/>
                </a:solidFill>
              </a:rPr>
            </a:br>
            <a:r>
              <a:rPr lang="de-CH" sz="1500" dirty="0" smtClean="0">
                <a:solidFill>
                  <a:schemeClr val="accent1"/>
                </a:solidFill>
              </a:rPr>
              <a:t>9 Arbeitgeber-vertretungen</a:t>
            </a:r>
            <a:endParaRPr lang="de-CH" sz="1500" dirty="0">
              <a:solidFill>
                <a:schemeClr val="accent1"/>
              </a:solidFill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1149524" y="3356992"/>
            <a:ext cx="1620000" cy="1044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 smtClean="0">
                <a:solidFill>
                  <a:schemeClr val="accent1"/>
                </a:solidFill>
              </a:rPr>
              <a:t>Ausschüsse, bestehend aus Mitglieder des Stiftungsrats</a:t>
            </a:r>
            <a:endParaRPr lang="de-CH" sz="1600" dirty="0">
              <a:solidFill>
                <a:schemeClr val="accent1"/>
              </a:solidFill>
            </a:endParaRPr>
          </a:p>
        </p:txBody>
      </p:sp>
      <p:sp>
        <p:nvSpPr>
          <p:cNvPr id="26" name="Rechteck 25"/>
          <p:cNvSpPr/>
          <p:nvPr/>
        </p:nvSpPr>
        <p:spPr>
          <a:xfrm>
            <a:off x="1149524" y="4509120"/>
            <a:ext cx="1620000" cy="1044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 smtClean="0">
                <a:solidFill>
                  <a:schemeClr val="accent1"/>
                </a:solidFill>
              </a:rPr>
              <a:t>150 Mitarbeitende</a:t>
            </a:r>
            <a:endParaRPr lang="de-CH" sz="1600" dirty="0">
              <a:solidFill>
                <a:schemeClr val="accent1"/>
              </a:solidFill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2869506" y="4509120"/>
            <a:ext cx="4284000" cy="10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 dirty="0" smtClean="0"/>
              <a:t>Geschäftsstelle</a:t>
            </a:r>
          </a:p>
          <a:p>
            <a:pPr algn="ctr"/>
            <a:r>
              <a:rPr lang="de-CH" sz="1600" dirty="0" smtClean="0"/>
              <a:t>Vorsorge, Anlagen, Immobilienbewirtschaftung, Risk Management, Buchhaltung, Kommunikation, usw.</a:t>
            </a:r>
            <a:endParaRPr lang="de-CH" sz="1600" dirty="0"/>
          </a:p>
        </p:txBody>
      </p:sp>
      <p:sp>
        <p:nvSpPr>
          <p:cNvPr id="30" name="Rechteck 29"/>
          <p:cNvSpPr/>
          <p:nvPr/>
        </p:nvSpPr>
        <p:spPr>
          <a:xfrm>
            <a:off x="7255638" y="2204864"/>
            <a:ext cx="1548000" cy="1044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 smtClean="0">
                <a:solidFill>
                  <a:schemeClr val="accent1"/>
                </a:solidFill>
              </a:rPr>
              <a:t>Oberstes Organ</a:t>
            </a:r>
            <a:endParaRPr lang="de-CH" sz="1600" dirty="0">
              <a:solidFill>
                <a:schemeClr val="accent1"/>
              </a:solidFill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7255638" y="3356992"/>
            <a:ext cx="1548000" cy="1044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 smtClean="0">
                <a:solidFill>
                  <a:schemeClr val="accent1"/>
                </a:solidFill>
              </a:rPr>
              <a:t>Kompetenzen gem. Stiftungs-rat und Antragsrecht</a:t>
            </a:r>
            <a:endParaRPr lang="de-CH" sz="1600" dirty="0">
              <a:solidFill>
                <a:schemeClr val="accent1"/>
              </a:solidFill>
            </a:endParaRPr>
          </a:p>
        </p:txBody>
      </p:sp>
      <p:sp>
        <p:nvSpPr>
          <p:cNvPr id="36" name="Rechteck 35"/>
          <p:cNvSpPr/>
          <p:nvPr/>
        </p:nvSpPr>
        <p:spPr>
          <a:xfrm>
            <a:off x="7255638" y="4509120"/>
            <a:ext cx="1548000" cy="1044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 smtClean="0">
                <a:solidFill>
                  <a:schemeClr val="accent1"/>
                </a:solidFill>
              </a:rPr>
              <a:t>Umsetzung und Antragsrecht</a:t>
            </a:r>
            <a:endParaRPr lang="de-CH" sz="1600" dirty="0">
              <a:solidFill>
                <a:schemeClr val="accent1"/>
              </a:solidFill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1149524" y="1279393"/>
            <a:ext cx="1620000" cy="781455"/>
          </a:xfrm>
          <a:prstGeom prst="rect">
            <a:avLst/>
          </a:prstGeom>
          <a:solidFill>
            <a:srgbClr val="DFE1C8"/>
          </a:solidFill>
          <a:ln>
            <a:solidFill>
              <a:srgbClr val="DFE1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 dirty="0" smtClean="0">
                <a:solidFill>
                  <a:schemeClr val="accent1"/>
                </a:solidFill>
              </a:rPr>
              <a:t>Zusammen-setzung</a:t>
            </a:r>
            <a:endParaRPr lang="de-CH" sz="1600" b="1" dirty="0">
              <a:solidFill>
                <a:schemeClr val="accent1"/>
              </a:solidFill>
            </a:endParaRPr>
          </a:p>
        </p:txBody>
      </p:sp>
      <p:sp>
        <p:nvSpPr>
          <p:cNvPr id="38" name="Rechteck 37"/>
          <p:cNvSpPr/>
          <p:nvPr/>
        </p:nvSpPr>
        <p:spPr>
          <a:xfrm>
            <a:off x="3489948" y="1268760"/>
            <a:ext cx="2988000" cy="781455"/>
          </a:xfrm>
          <a:prstGeom prst="rect">
            <a:avLst/>
          </a:prstGeom>
          <a:solidFill>
            <a:srgbClr val="DFE1C8"/>
          </a:solidFill>
          <a:ln>
            <a:solidFill>
              <a:srgbClr val="DFE1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 dirty="0" smtClean="0">
                <a:solidFill>
                  <a:schemeClr val="accent1"/>
                </a:solidFill>
              </a:rPr>
              <a:t>Gremium</a:t>
            </a:r>
            <a:endParaRPr lang="de-CH" sz="1600" b="1" dirty="0">
              <a:solidFill>
                <a:schemeClr val="accent1"/>
              </a:solidFill>
            </a:endParaRPr>
          </a:p>
        </p:txBody>
      </p:sp>
      <p:sp>
        <p:nvSpPr>
          <p:cNvPr id="39" name="Rechteck 38"/>
          <p:cNvSpPr/>
          <p:nvPr/>
        </p:nvSpPr>
        <p:spPr>
          <a:xfrm>
            <a:off x="7255638" y="1279393"/>
            <a:ext cx="1548000" cy="781455"/>
          </a:xfrm>
          <a:prstGeom prst="rect">
            <a:avLst/>
          </a:prstGeom>
          <a:solidFill>
            <a:srgbClr val="DFE1C8"/>
          </a:solidFill>
          <a:ln>
            <a:solidFill>
              <a:srgbClr val="DFE1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 dirty="0" smtClean="0">
                <a:solidFill>
                  <a:schemeClr val="accent1"/>
                </a:solidFill>
              </a:rPr>
              <a:t>Kompetenzen</a:t>
            </a:r>
            <a:endParaRPr lang="de-CH" sz="1600" b="1" dirty="0">
              <a:solidFill>
                <a:schemeClr val="accent1"/>
              </a:solidFill>
            </a:endParaRPr>
          </a:p>
        </p:txBody>
      </p:sp>
      <p:sp>
        <p:nvSpPr>
          <p:cNvPr id="22" name="Foliennummernplatzhalter 6"/>
          <p:cNvSpPr txBox="1">
            <a:spLocks/>
          </p:cNvSpPr>
          <p:nvPr/>
        </p:nvSpPr>
        <p:spPr>
          <a:xfrm>
            <a:off x="6804248" y="72000"/>
            <a:ext cx="2079985" cy="13019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CH" sz="1000" b="0" i="0" u="none" baseline="0" dirty="0" smtClean="0">
                <a:solidFill>
                  <a:schemeClr val="accent1"/>
                </a:solidFill>
                <a:uFill>
                  <a:solidFill>
                    <a:schemeClr val="bg1">
                      <a:lumMod val="75000"/>
                    </a:schemeClr>
                  </a:solidFill>
                </a:uFill>
                <a:latin typeface="Textkörper"/>
              </a:rPr>
              <a:t>Geschäftsjahr 2014</a:t>
            </a:r>
          </a:p>
        </p:txBody>
      </p:sp>
    </p:spTree>
    <p:extLst>
      <p:ext uri="{BB962C8B-B14F-4D97-AF65-F5344CB8AC3E}">
        <p14:creationId xmlns:p14="http://schemas.microsoft.com/office/powerpoint/2010/main" val="55968044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Bestandesentwicklung</a:t>
            </a:r>
            <a:r>
              <a:rPr lang="de-CH" sz="2600" dirty="0">
                <a:solidFill>
                  <a:srgbClr val="3C66AA"/>
                </a:solidFill>
                <a:ea typeface="ＭＳ Ｐゴシック" pitchFamily="-106" charset="-128"/>
                <a:cs typeface="ＭＳ Ｐゴシック" pitchFamily="-106" charset="-128"/>
              </a:rPr>
              <a:t/>
            </a:r>
            <a:br>
              <a:rPr lang="de-CH" sz="2600" dirty="0">
                <a:solidFill>
                  <a:srgbClr val="3C66AA"/>
                </a:solidFill>
                <a:ea typeface="ＭＳ Ｐゴシック" pitchFamily="-106" charset="-128"/>
                <a:cs typeface="ＭＳ Ｐゴシック" pitchFamily="-106" charset="-128"/>
              </a:rPr>
            </a:br>
            <a:endParaRPr lang="de-CH" sz="2600" dirty="0">
              <a:solidFill>
                <a:srgbClr val="3C66AA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 smtClean="0"/>
              <a:t>27. Januar 2015  |   Medienkonferenz   |   Provisorische Zahlen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26</a:t>
            </a:fld>
            <a:endParaRPr lang="de-CH" dirty="0"/>
          </a:p>
        </p:txBody>
      </p:sp>
      <p:graphicFrame>
        <p:nvGraphicFramePr>
          <p:cNvPr id="16" name="Tabellenplatzhalt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9463135"/>
              </p:ext>
            </p:extLst>
          </p:nvPr>
        </p:nvGraphicFramePr>
        <p:xfrm>
          <a:off x="1150933" y="1124744"/>
          <a:ext cx="7741547" cy="222504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800200"/>
                <a:gridCol w="1296144"/>
                <a:gridCol w="1368152"/>
                <a:gridCol w="1224136"/>
                <a:gridCol w="648072"/>
                <a:gridCol w="1404843"/>
              </a:tblGrid>
              <a:tr h="370840">
                <a:tc gridSpan="6">
                  <a:txBody>
                    <a:bodyPr/>
                    <a:lstStyle/>
                    <a:p>
                      <a:pPr algn="l"/>
                      <a:r>
                        <a:rPr lang="de-DE" sz="1600" b="1" kern="1200" dirty="0" smtClean="0">
                          <a:solidFill>
                            <a:srgbClr val="004A99"/>
                          </a:solidFill>
                          <a:latin typeface="+mn-lt"/>
                          <a:ea typeface="+mn-ea"/>
                          <a:cs typeface="+mn-cs"/>
                        </a:rPr>
                        <a:t>Gutes Verhältnis Aktivversicherte</a:t>
                      </a:r>
                      <a:r>
                        <a:rPr lang="de-DE" sz="1600" b="1" kern="1200" baseline="0" dirty="0" smtClean="0">
                          <a:solidFill>
                            <a:srgbClr val="004A99"/>
                          </a:solidFill>
                          <a:latin typeface="+mn-lt"/>
                          <a:ea typeface="+mn-ea"/>
                          <a:cs typeface="+mn-cs"/>
                        </a:rPr>
                        <a:t> vs. Rentenbeziehende</a:t>
                      </a:r>
                      <a:endParaRPr lang="de-CH" sz="1600" b="1" kern="1200" dirty="0">
                        <a:solidFill>
                          <a:srgbClr val="004A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de-CH" sz="1600" dirty="0">
                        <a:solidFill>
                          <a:srgbClr val="004A99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de-CH" sz="1600" dirty="0">
                        <a:solidFill>
                          <a:srgbClr val="004A99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de-CH" sz="1600" dirty="0">
                        <a:solidFill>
                          <a:srgbClr val="004A99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de-CH" sz="1600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CH" sz="1600" b="1" kern="1200" dirty="0" smtClean="0">
                          <a:solidFill>
                            <a:srgbClr val="004A99"/>
                          </a:solidFill>
                          <a:latin typeface="+mn-lt"/>
                          <a:ea typeface="+mn-ea"/>
                          <a:cs typeface="+mn-cs"/>
                        </a:rPr>
                        <a:t>31.12.2014</a:t>
                      </a:r>
                      <a:endParaRPr lang="de-CH" sz="1600" b="1" kern="1200" dirty="0">
                        <a:solidFill>
                          <a:srgbClr val="004A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600" b="1" dirty="0" smtClean="0">
                          <a:solidFill>
                            <a:srgbClr val="004A99"/>
                          </a:solidFill>
                        </a:rPr>
                        <a:t>Anzahl</a:t>
                      </a:r>
                      <a:endParaRPr lang="de-CH" sz="1600" b="1" dirty="0">
                        <a:solidFill>
                          <a:srgbClr val="004A99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600" b="1" dirty="0" smtClean="0">
                          <a:solidFill>
                            <a:srgbClr val="004A99"/>
                          </a:solidFill>
                        </a:rPr>
                        <a:t>Verhältnis</a:t>
                      </a:r>
                      <a:endParaRPr lang="de-CH" sz="1600" b="1" dirty="0">
                        <a:solidFill>
                          <a:srgbClr val="004A99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de-CH" sz="1600" b="1" dirty="0" smtClean="0">
                          <a:solidFill>
                            <a:srgbClr val="004A99"/>
                          </a:solidFill>
                        </a:rPr>
                        <a:t>Veränderung</a:t>
                      </a:r>
                      <a:endParaRPr lang="de-CH" sz="1600" b="1" dirty="0">
                        <a:solidFill>
                          <a:srgbClr val="004A99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de-CH" sz="1600" dirty="0">
                        <a:solidFill>
                          <a:srgbClr val="004A99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600" b="1" dirty="0" smtClean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</a:rPr>
                        <a:t>Vorjahr</a:t>
                      </a:r>
                      <a:endParaRPr lang="de-CH" sz="1600" b="1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CH" sz="1600" dirty="0" smtClean="0">
                          <a:solidFill>
                            <a:schemeClr val="tx1"/>
                          </a:solidFill>
                        </a:rPr>
                        <a:t>Aktivversicherte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81‘362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600" dirty="0" smtClean="0">
                          <a:solidFill>
                            <a:schemeClr val="tx1"/>
                          </a:solidFill>
                        </a:rPr>
                        <a:t>71,5%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600" dirty="0" smtClean="0">
                          <a:solidFill>
                            <a:schemeClr val="tx1"/>
                          </a:solidFill>
                        </a:rPr>
                        <a:t>+ 2‘372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+3,0%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600" dirty="0" smtClean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</a:rPr>
                        <a:t>78‘990</a:t>
                      </a:r>
                      <a:endParaRPr lang="de-CH" sz="1600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 smtClean="0">
                          <a:solidFill>
                            <a:schemeClr val="tx1"/>
                          </a:solidFill>
                        </a:rPr>
                        <a:t>Rentenbeziehende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32‘524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600" dirty="0" smtClean="0">
                          <a:solidFill>
                            <a:schemeClr val="tx1"/>
                          </a:solidFill>
                        </a:rPr>
                        <a:t>28,5%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 smtClean="0">
                          <a:solidFill>
                            <a:schemeClr val="tx1"/>
                          </a:solidFill>
                        </a:rPr>
                        <a:t>+ 1‘256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+4,0%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600" dirty="0" smtClean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</a:rPr>
                        <a:t>31‘268</a:t>
                      </a:r>
                      <a:endParaRPr lang="de-CH" sz="1600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113‘886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 smtClean="0">
                          <a:solidFill>
                            <a:schemeClr val="tx1"/>
                          </a:solidFill>
                        </a:rPr>
                        <a:t>100,0%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 smtClean="0">
                          <a:solidFill>
                            <a:schemeClr val="tx1"/>
                          </a:solidFill>
                        </a:rPr>
                        <a:t>+ 3‘628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+3,3%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 smtClean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</a:rPr>
                        <a:t>110‘258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 smtClean="0">
                          <a:solidFill>
                            <a:schemeClr val="tx1"/>
                          </a:solidFill>
                        </a:rPr>
                        <a:t>Anschlüsse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600" dirty="0" smtClean="0">
                          <a:solidFill>
                            <a:schemeClr val="tx1"/>
                          </a:solidFill>
                        </a:rPr>
                        <a:t>470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 smtClean="0">
                          <a:solidFill>
                            <a:schemeClr val="tx1"/>
                          </a:solidFill>
                        </a:rPr>
                        <a:t>- 6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2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 smtClean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</a:rPr>
                        <a:t>476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Foliennummernplatzhalter 6"/>
          <p:cNvSpPr txBox="1">
            <a:spLocks/>
          </p:cNvSpPr>
          <p:nvPr/>
        </p:nvSpPr>
        <p:spPr>
          <a:xfrm>
            <a:off x="6804248" y="72000"/>
            <a:ext cx="2079985" cy="13019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CH" sz="1000" b="0" i="0" u="none" baseline="0" dirty="0" smtClean="0">
                <a:solidFill>
                  <a:schemeClr val="accent1"/>
                </a:solidFill>
                <a:uFill>
                  <a:solidFill>
                    <a:schemeClr val="bg1">
                      <a:lumMod val="75000"/>
                    </a:schemeClr>
                  </a:solidFill>
                </a:uFill>
                <a:latin typeface="Textkörper"/>
              </a:rPr>
              <a:t>Geschäftsjahr 2014</a:t>
            </a:r>
          </a:p>
        </p:txBody>
      </p:sp>
      <p:sp>
        <p:nvSpPr>
          <p:cNvPr id="13" name="Rechteck 12"/>
          <p:cNvSpPr/>
          <p:nvPr/>
        </p:nvSpPr>
        <p:spPr>
          <a:xfrm>
            <a:off x="1475656" y="5417489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dirty="0" smtClean="0">
                <a:solidFill>
                  <a:srgbClr val="004A99"/>
                </a:solidFill>
                <a:sym typeface="Symbol"/>
              </a:rPr>
              <a:t>Wachstum des Versichertenbestandes</a:t>
            </a:r>
            <a:r>
              <a:rPr lang="de-DE" dirty="0" smtClean="0">
                <a:solidFill>
                  <a:srgbClr val="004A99"/>
                </a:solidFill>
                <a:sym typeface="Wingdings"/>
              </a:rPr>
              <a:t>  und a</a:t>
            </a:r>
            <a:r>
              <a:rPr lang="de-DE" dirty="0" smtClean="0">
                <a:solidFill>
                  <a:srgbClr val="004A99"/>
                </a:solidFill>
                <a:sym typeface="Symbol"/>
              </a:rPr>
              <a:t>nhaltende Reduktion der Invaliditätsfälle</a:t>
            </a:r>
            <a:endParaRPr lang="de-CH" dirty="0" smtClean="0">
              <a:solidFill>
                <a:srgbClr val="004A99"/>
              </a:solidFill>
              <a:sym typeface="Wingdings"/>
            </a:endParaRPr>
          </a:p>
        </p:txBody>
      </p:sp>
      <p:graphicFrame>
        <p:nvGraphicFramePr>
          <p:cNvPr id="9" name="Tabellenplatzhalt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9463135"/>
              </p:ext>
            </p:extLst>
          </p:nvPr>
        </p:nvGraphicFramePr>
        <p:xfrm>
          <a:off x="1150931" y="3436208"/>
          <a:ext cx="7741548" cy="164897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349061"/>
                <a:gridCol w="1440160"/>
                <a:gridCol w="1512168"/>
                <a:gridCol w="1440159"/>
              </a:tblGrid>
              <a:tr h="412244">
                <a:tc gridSpan="4">
                  <a:txBody>
                    <a:bodyPr/>
                    <a:lstStyle/>
                    <a:p>
                      <a:pPr algn="l"/>
                      <a:endParaRPr lang="de-CH" sz="1600" b="1" kern="1200" dirty="0">
                        <a:solidFill>
                          <a:srgbClr val="004A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de-CH" sz="1600" dirty="0">
                        <a:solidFill>
                          <a:srgbClr val="004A99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de-CH" sz="1600" dirty="0">
                        <a:solidFill>
                          <a:srgbClr val="004A99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</a:tr>
              <a:tr h="412244">
                <a:tc>
                  <a:txBody>
                    <a:bodyPr/>
                    <a:lstStyle/>
                    <a:p>
                      <a:pPr algn="l"/>
                      <a:r>
                        <a:rPr lang="de-CH" sz="1600" b="1" kern="1200" dirty="0" smtClean="0">
                          <a:solidFill>
                            <a:srgbClr val="004A99"/>
                          </a:solidFill>
                          <a:latin typeface="+mn-lt"/>
                          <a:ea typeface="+mn-ea"/>
                          <a:cs typeface="+mn-cs"/>
                        </a:rPr>
                        <a:t>Invalidisierungen</a:t>
                      </a:r>
                      <a:endParaRPr lang="de-CH" sz="1600" b="1" kern="1200" dirty="0">
                        <a:solidFill>
                          <a:srgbClr val="004A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600" b="1" dirty="0" smtClean="0">
                          <a:solidFill>
                            <a:srgbClr val="004A99"/>
                          </a:solidFill>
                        </a:rPr>
                        <a:t>2014</a:t>
                      </a:r>
                      <a:endParaRPr lang="de-CH" sz="1600" b="1" dirty="0">
                        <a:solidFill>
                          <a:srgbClr val="004A99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600" b="1" dirty="0" smtClean="0">
                          <a:solidFill>
                            <a:srgbClr val="004A99"/>
                          </a:solidFill>
                        </a:rPr>
                        <a:t>2013</a:t>
                      </a:r>
                      <a:endParaRPr lang="de-CH" sz="1600" b="1" dirty="0">
                        <a:solidFill>
                          <a:srgbClr val="004A99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600" b="1" dirty="0" smtClean="0">
                          <a:solidFill>
                            <a:srgbClr val="004A99"/>
                          </a:solidFill>
                        </a:rPr>
                        <a:t>2012</a:t>
                      </a:r>
                      <a:endParaRPr lang="de-CH" sz="1600" b="1" dirty="0">
                        <a:solidFill>
                          <a:srgbClr val="004A99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244">
                <a:tc>
                  <a:txBody>
                    <a:bodyPr/>
                    <a:lstStyle/>
                    <a:p>
                      <a:pPr algn="l"/>
                      <a:r>
                        <a:rPr lang="de-CH" sz="1600" dirty="0" smtClean="0">
                          <a:solidFill>
                            <a:schemeClr val="tx1"/>
                          </a:solidFill>
                        </a:rPr>
                        <a:t>Anzahl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142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163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169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2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 smtClean="0">
                          <a:solidFill>
                            <a:schemeClr val="tx1"/>
                          </a:solidFill>
                        </a:rPr>
                        <a:t>Durchschnittsalter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52,4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53,9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52,5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Eingekerbter Richtungspfeil 10"/>
          <p:cNvSpPr/>
          <p:nvPr/>
        </p:nvSpPr>
        <p:spPr>
          <a:xfrm>
            <a:off x="1115616" y="5445224"/>
            <a:ext cx="288032" cy="576064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34982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1150937" y="1196752"/>
            <a:ext cx="5149255" cy="4824412"/>
          </a:xfrm>
        </p:spPr>
        <p:txBody>
          <a:bodyPr/>
          <a:lstStyle/>
          <a:p>
            <a:pPr lvl="0"/>
            <a:r>
              <a:rPr lang="de-DE" dirty="0" smtClean="0"/>
              <a:t>Zürich-Opfikon, Glattpark</a:t>
            </a:r>
          </a:p>
          <a:p>
            <a:pPr lvl="3"/>
            <a:endParaRPr lang="de-DE" dirty="0" smtClean="0"/>
          </a:p>
          <a:p>
            <a:pPr lvl="3"/>
            <a:r>
              <a:rPr lang="de-DE" sz="1800" dirty="0" smtClean="0"/>
              <a:t>Wohnüberbauung</a:t>
            </a:r>
          </a:p>
          <a:p>
            <a:pPr lvl="5">
              <a:buNone/>
            </a:pPr>
            <a:endParaRPr lang="de-DE" sz="1800" dirty="0" smtClean="0"/>
          </a:p>
          <a:p>
            <a:pPr lvl="3"/>
            <a:r>
              <a:rPr lang="de-DE" sz="1800" dirty="0" smtClean="0"/>
              <a:t>Arealgrösse</a:t>
            </a:r>
          </a:p>
          <a:p>
            <a:pPr lvl="5"/>
            <a:r>
              <a:rPr lang="de-DE" sz="1800" dirty="0" smtClean="0"/>
              <a:t>6‘119 m</a:t>
            </a:r>
            <a:r>
              <a:rPr lang="de-DE" sz="1800" baseline="30000" dirty="0" smtClean="0"/>
              <a:t>2</a:t>
            </a:r>
            <a:endParaRPr lang="de-DE" sz="1800" dirty="0" smtClean="0"/>
          </a:p>
          <a:p>
            <a:pPr lvl="3"/>
            <a:endParaRPr lang="de-DE" sz="1800" dirty="0" smtClean="0"/>
          </a:p>
          <a:p>
            <a:pPr lvl="3"/>
            <a:r>
              <a:rPr lang="de-DE" sz="1800" dirty="0" smtClean="0"/>
              <a:t>Nutzungsmix</a:t>
            </a:r>
          </a:p>
          <a:p>
            <a:pPr lvl="5"/>
            <a:r>
              <a:rPr lang="de-DE" sz="1800" dirty="0" smtClean="0"/>
              <a:t>Wohnungen: 118</a:t>
            </a:r>
          </a:p>
          <a:p>
            <a:pPr lvl="5">
              <a:buNone/>
            </a:pPr>
            <a:endParaRPr lang="de-DE" sz="1800" dirty="0" smtClean="0"/>
          </a:p>
          <a:p>
            <a:pPr lvl="3"/>
            <a:r>
              <a:rPr lang="de-DE" sz="1800" dirty="0" smtClean="0"/>
              <a:t>Termine</a:t>
            </a:r>
          </a:p>
          <a:p>
            <a:pPr lvl="5"/>
            <a:r>
              <a:rPr lang="de-DE" sz="1800" dirty="0" smtClean="0"/>
              <a:t>Erwerb: April 2012</a:t>
            </a:r>
          </a:p>
          <a:p>
            <a:pPr lvl="5"/>
            <a:r>
              <a:rPr lang="de-DE" sz="1800" dirty="0" smtClean="0"/>
              <a:t>Baustart: 2016</a:t>
            </a:r>
          </a:p>
          <a:p>
            <a:pPr lvl="5"/>
            <a:r>
              <a:rPr lang="de-DE" sz="1800" dirty="0" smtClean="0"/>
              <a:t>Bezug: 2017</a:t>
            </a:r>
          </a:p>
          <a:p>
            <a:pPr lvl="5"/>
            <a:endParaRPr lang="de-DE" sz="180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27</a:t>
            </a:fld>
            <a:endParaRPr lang="de-CH" dirty="0"/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1150938" y="216000"/>
            <a:ext cx="7741062" cy="692720"/>
          </a:xfrm>
        </p:spPr>
        <p:txBody>
          <a:bodyPr/>
          <a:lstStyle/>
          <a:p>
            <a:r>
              <a:rPr lang="de-CH" dirty="0" smtClean="0"/>
              <a:t>Projekte</a:t>
            </a:r>
            <a:r>
              <a:rPr lang="de-CH" dirty="0"/>
              <a:t> in Planung (1/3)</a:t>
            </a:r>
          </a:p>
        </p:txBody>
      </p:sp>
      <p:sp>
        <p:nvSpPr>
          <p:cNvPr id="8" name="Fußzeilenplatzhalter 13"/>
          <p:cNvSpPr>
            <a:spLocks noGrp="1"/>
          </p:cNvSpPr>
          <p:nvPr>
            <p:ph type="ftr" sz="quarter" idx="4294967295"/>
          </p:nvPr>
        </p:nvSpPr>
        <p:spPr>
          <a:xfrm>
            <a:off x="1403648" y="6538679"/>
            <a:ext cx="6193370" cy="193164"/>
          </a:xfrm>
        </p:spPr>
        <p:txBody>
          <a:bodyPr/>
          <a:lstStyle/>
          <a:p>
            <a:r>
              <a:rPr lang="de-CH" smtClean="0"/>
              <a:t>27. Januar 2015  |   Medienkonferenz   |   Provisorische Zahlen</a:t>
            </a:r>
            <a:endParaRPr lang="de-CH" dirty="0"/>
          </a:p>
        </p:txBody>
      </p:sp>
      <p:pic>
        <p:nvPicPr>
          <p:cNvPr id="1026" name="Picture 2" descr="http://www.glattpark.ch/grundlagen/dev_interview/luftbilder/img031013.jpg"/>
          <p:cNvPicPr>
            <a:picLocks noChangeAspect="1" noChangeArrowheads="1"/>
          </p:cNvPicPr>
          <p:nvPr/>
        </p:nvPicPr>
        <p:blipFill>
          <a:blip r:embed="rId2" cstate="print"/>
          <a:srcRect l="6173" r="11111"/>
          <a:stretch>
            <a:fillRect/>
          </a:stretch>
        </p:blipFill>
        <p:spPr bwMode="auto">
          <a:xfrm>
            <a:off x="4067944" y="1916831"/>
            <a:ext cx="4824536" cy="3888433"/>
          </a:xfrm>
          <a:prstGeom prst="rect">
            <a:avLst/>
          </a:prstGeom>
          <a:noFill/>
        </p:spPr>
      </p:pic>
      <p:sp>
        <p:nvSpPr>
          <p:cNvPr id="9" name="Ellipse 8"/>
          <p:cNvSpPr/>
          <p:nvPr/>
        </p:nvSpPr>
        <p:spPr>
          <a:xfrm>
            <a:off x="6516216" y="4437112"/>
            <a:ext cx="1224136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noFill/>
            </a:endParaRPr>
          </a:p>
        </p:txBody>
      </p:sp>
      <p:pic>
        <p:nvPicPr>
          <p:cNvPr id="10" name="Grafik 9" descr="BVK TWOgether Gipsmodell (9).jpg"/>
          <p:cNvPicPr>
            <a:picLocks noChangeAspect="1"/>
          </p:cNvPicPr>
          <p:nvPr/>
        </p:nvPicPr>
        <p:blipFill>
          <a:blip r:embed="rId3" cstate="print"/>
          <a:srcRect l="5333" r="5333"/>
          <a:stretch>
            <a:fillRect/>
          </a:stretch>
        </p:blipFill>
        <p:spPr>
          <a:xfrm>
            <a:off x="4067944" y="1916832"/>
            <a:ext cx="4824536" cy="3888074"/>
          </a:xfrm>
          <a:prstGeom prst="rect">
            <a:avLst/>
          </a:prstGeom>
        </p:spPr>
      </p:pic>
      <p:sp>
        <p:nvSpPr>
          <p:cNvPr id="11" name="Foliennummernplatzhalter 6"/>
          <p:cNvSpPr txBox="1">
            <a:spLocks/>
          </p:cNvSpPr>
          <p:nvPr/>
        </p:nvSpPr>
        <p:spPr>
          <a:xfrm>
            <a:off x="6804248" y="72000"/>
            <a:ext cx="2079985" cy="13019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CH" sz="1000" b="0" i="0" u="none" baseline="0" dirty="0" smtClean="0">
                <a:solidFill>
                  <a:schemeClr val="accent1"/>
                </a:solidFill>
                <a:uFill>
                  <a:solidFill>
                    <a:schemeClr val="bg1">
                      <a:lumMod val="75000"/>
                    </a:schemeClr>
                  </a:solidFill>
                </a:uFill>
                <a:latin typeface="Textkörper"/>
              </a:rPr>
              <a:t>Geschäftsjahr 2014</a:t>
            </a:r>
          </a:p>
        </p:txBody>
      </p:sp>
    </p:spTree>
    <p:extLst>
      <p:ext uri="{BB962C8B-B14F-4D97-AF65-F5344CB8AC3E}">
        <p14:creationId xmlns:p14="http://schemas.microsoft.com/office/powerpoint/2010/main" val="379734442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1150938" y="1196752"/>
            <a:ext cx="5149255" cy="4824412"/>
          </a:xfrm>
        </p:spPr>
        <p:txBody>
          <a:bodyPr/>
          <a:lstStyle/>
          <a:p>
            <a:pPr lvl="0"/>
            <a:r>
              <a:rPr lang="de-DE" dirty="0" smtClean="0"/>
              <a:t>St. Gallen, Hechtacker</a:t>
            </a:r>
          </a:p>
          <a:p>
            <a:pPr lvl="3"/>
            <a:endParaRPr lang="de-DE" dirty="0" smtClean="0"/>
          </a:p>
          <a:p>
            <a:pPr lvl="3"/>
            <a:r>
              <a:rPr lang="de-DE" sz="1800" dirty="0" smtClean="0"/>
              <a:t>Wohnüberbauung</a:t>
            </a:r>
          </a:p>
          <a:p>
            <a:pPr lvl="5">
              <a:buNone/>
            </a:pPr>
            <a:endParaRPr lang="de-DE" sz="1800" dirty="0" smtClean="0"/>
          </a:p>
          <a:p>
            <a:pPr lvl="3"/>
            <a:r>
              <a:rPr lang="de-DE" sz="1800" dirty="0" smtClean="0"/>
              <a:t>Arealgrösse</a:t>
            </a:r>
          </a:p>
          <a:p>
            <a:pPr lvl="5"/>
            <a:r>
              <a:rPr lang="de-DE" sz="1800" dirty="0" smtClean="0"/>
              <a:t>15‘010 m</a:t>
            </a:r>
            <a:r>
              <a:rPr lang="de-DE" sz="1800" baseline="30000" dirty="0" smtClean="0"/>
              <a:t>2</a:t>
            </a:r>
            <a:endParaRPr lang="de-DE" sz="1800" dirty="0" smtClean="0"/>
          </a:p>
          <a:p>
            <a:pPr lvl="3"/>
            <a:endParaRPr lang="de-DE" sz="1800" dirty="0" smtClean="0"/>
          </a:p>
          <a:p>
            <a:pPr lvl="3"/>
            <a:r>
              <a:rPr lang="de-DE" sz="1800" dirty="0" smtClean="0"/>
              <a:t>Nutzungsmix</a:t>
            </a:r>
          </a:p>
          <a:p>
            <a:pPr lvl="5"/>
            <a:r>
              <a:rPr lang="de-DE" sz="1800" dirty="0" smtClean="0"/>
              <a:t>Wohnungen: 149</a:t>
            </a:r>
          </a:p>
          <a:p>
            <a:pPr lvl="5"/>
            <a:r>
              <a:rPr lang="de-DE" sz="1800" dirty="0" smtClean="0"/>
              <a:t>KiTa/Kindergarten angedacht</a:t>
            </a:r>
          </a:p>
          <a:p>
            <a:pPr lvl="5">
              <a:buNone/>
            </a:pPr>
            <a:endParaRPr lang="de-DE" sz="1800" dirty="0" smtClean="0"/>
          </a:p>
          <a:p>
            <a:pPr lvl="3"/>
            <a:r>
              <a:rPr lang="de-DE" sz="1800" dirty="0" smtClean="0"/>
              <a:t>Termine</a:t>
            </a:r>
          </a:p>
          <a:p>
            <a:pPr lvl="5"/>
            <a:r>
              <a:rPr lang="de-DE" sz="1800" dirty="0" smtClean="0"/>
              <a:t>Erwerb: 2009</a:t>
            </a:r>
          </a:p>
          <a:p>
            <a:pPr lvl="5"/>
            <a:r>
              <a:rPr lang="de-DE" sz="1800" dirty="0" smtClean="0"/>
              <a:t>Baustart: 2015</a:t>
            </a:r>
          </a:p>
          <a:p>
            <a:pPr lvl="5"/>
            <a:r>
              <a:rPr lang="de-DE" sz="1800" dirty="0" smtClean="0"/>
              <a:t>Bezug: 2017</a:t>
            </a:r>
          </a:p>
          <a:p>
            <a:pPr lvl="5"/>
            <a:endParaRPr lang="de-DE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28</a:t>
            </a:fld>
            <a:endParaRPr lang="de-CH" dirty="0"/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1150938" y="216000"/>
            <a:ext cx="7741062" cy="692720"/>
          </a:xfrm>
        </p:spPr>
        <p:txBody>
          <a:bodyPr/>
          <a:lstStyle/>
          <a:p>
            <a:r>
              <a:rPr lang="de-CH" dirty="0" smtClean="0"/>
              <a:t>Projekte</a:t>
            </a:r>
            <a:r>
              <a:rPr lang="de-CH" dirty="0"/>
              <a:t> in Planung (2/3)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lum bright="30000"/>
          </a:blip>
          <a:srcRect l="10366" r="1318"/>
          <a:stretch>
            <a:fillRect/>
          </a:stretch>
        </p:blipFill>
        <p:spPr bwMode="auto">
          <a:xfrm>
            <a:off x="4067944" y="1916830"/>
            <a:ext cx="4824536" cy="3888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hteck 10"/>
          <p:cNvSpPr/>
          <p:nvPr/>
        </p:nvSpPr>
        <p:spPr>
          <a:xfrm>
            <a:off x="6372200" y="3356992"/>
            <a:ext cx="79208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b="1" dirty="0" smtClean="0">
                <a:solidFill>
                  <a:schemeClr val="tx1"/>
                </a:solidFill>
              </a:rPr>
              <a:t>St. Gallen</a:t>
            </a:r>
            <a:endParaRPr lang="de-CH" sz="1200" b="1" dirty="0">
              <a:solidFill>
                <a:schemeClr val="tx1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4355976" y="4869160"/>
            <a:ext cx="432048" cy="288032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16" name="Rechteck 15"/>
          <p:cNvSpPr/>
          <p:nvPr/>
        </p:nvSpPr>
        <p:spPr>
          <a:xfrm>
            <a:off x="4499992" y="5085184"/>
            <a:ext cx="93610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b="1" dirty="0" smtClean="0">
                <a:solidFill>
                  <a:schemeClr val="tx1"/>
                </a:solidFill>
              </a:rPr>
              <a:t>Hechtacker</a:t>
            </a:r>
            <a:endParaRPr lang="de-CH" sz="1200" b="1" dirty="0">
              <a:solidFill>
                <a:schemeClr val="tx1"/>
              </a:solidFill>
            </a:endParaRPr>
          </a:p>
        </p:txBody>
      </p:sp>
      <p:sp>
        <p:nvSpPr>
          <p:cNvPr id="13" name="Fußzeilenplatzhalter 13"/>
          <p:cNvSpPr>
            <a:spLocks noGrp="1"/>
          </p:cNvSpPr>
          <p:nvPr>
            <p:ph type="ftr" sz="quarter" idx="4294967295"/>
          </p:nvPr>
        </p:nvSpPr>
        <p:spPr>
          <a:xfrm>
            <a:off x="1403648" y="6538679"/>
            <a:ext cx="6193370" cy="193164"/>
          </a:xfrm>
        </p:spPr>
        <p:txBody>
          <a:bodyPr/>
          <a:lstStyle/>
          <a:p>
            <a:r>
              <a:rPr lang="de-CH" smtClean="0"/>
              <a:t>27. Januar 2015  |   Medienkonferenz   |   Provisorische Zahlen</a:t>
            </a:r>
            <a:endParaRPr lang="de-CH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 l="7317" r="10964" b="1219"/>
          <a:stretch>
            <a:fillRect/>
          </a:stretch>
        </p:blipFill>
        <p:spPr bwMode="auto">
          <a:xfrm>
            <a:off x="4067944" y="1916831"/>
            <a:ext cx="4825231" cy="3888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Foliennummernplatzhalter 6"/>
          <p:cNvSpPr txBox="1">
            <a:spLocks/>
          </p:cNvSpPr>
          <p:nvPr/>
        </p:nvSpPr>
        <p:spPr>
          <a:xfrm>
            <a:off x="6804248" y="72000"/>
            <a:ext cx="2079985" cy="13019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CH" sz="1000" b="0" i="0" u="none" baseline="0" dirty="0" smtClean="0">
                <a:solidFill>
                  <a:schemeClr val="accent1"/>
                </a:solidFill>
                <a:uFill>
                  <a:solidFill>
                    <a:schemeClr val="bg1">
                      <a:lumMod val="75000"/>
                    </a:schemeClr>
                  </a:solidFill>
                </a:uFill>
                <a:latin typeface="Textkörper"/>
              </a:rPr>
              <a:t>Geschäftsjahr 2014</a:t>
            </a:r>
          </a:p>
        </p:txBody>
      </p:sp>
    </p:spTree>
    <p:extLst>
      <p:ext uri="{BB962C8B-B14F-4D97-AF65-F5344CB8AC3E}">
        <p14:creationId xmlns:p14="http://schemas.microsoft.com/office/powerpoint/2010/main" val="379734442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1150937" y="1196752"/>
            <a:ext cx="5149255" cy="4824412"/>
          </a:xfrm>
        </p:spPr>
        <p:txBody>
          <a:bodyPr/>
          <a:lstStyle/>
          <a:p>
            <a:pPr lvl="0"/>
            <a:r>
              <a:rPr lang="de-DE" dirty="0" smtClean="0"/>
              <a:t>Luzern-Kriens, Eichhof West</a:t>
            </a:r>
          </a:p>
          <a:p>
            <a:pPr lvl="3"/>
            <a:endParaRPr lang="de-DE" dirty="0" smtClean="0"/>
          </a:p>
          <a:p>
            <a:pPr lvl="3"/>
            <a:r>
              <a:rPr lang="de-DE" sz="1800" dirty="0" smtClean="0"/>
              <a:t>Arealüberbauung</a:t>
            </a:r>
          </a:p>
          <a:p>
            <a:pPr lvl="5">
              <a:buNone/>
            </a:pPr>
            <a:endParaRPr lang="de-DE" sz="1800" dirty="0" smtClean="0"/>
          </a:p>
          <a:p>
            <a:pPr lvl="3"/>
            <a:r>
              <a:rPr lang="de-DE" sz="1800" dirty="0" smtClean="0"/>
              <a:t>Nutzungsmix</a:t>
            </a:r>
          </a:p>
          <a:p>
            <a:pPr lvl="5"/>
            <a:r>
              <a:rPr lang="de-DE" sz="1800" dirty="0" smtClean="0"/>
              <a:t>Wohnungen: ca. 360 </a:t>
            </a:r>
          </a:p>
          <a:p>
            <a:pPr lvl="5"/>
            <a:r>
              <a:rPr lang="de-DE" sz="1800" dirty="0" smtClean="0"/>
              <a:t>Büro ca. 1‘700 m</a:t>
            </a:r>
            <a:r>
              <a:rPr lang="de-DE" sz="1800" baseline="30000" dirty="0" smtClean="0"/>
              <a:t>2</a:t>
            </a:r>
            <a:endParaRPr lang="de-DE" sz="1800" dirty="0" smtClean="0"/>
          </a:p>
          <a:p>
            <a:pPr lvl="5"/>
            <a:r>
              <a:rPr lang="de-DE" sz="1800" dirty="0" smtClean="0"/>
              <a:t>Bildungswesen</a:t>
            </a:r>
          </a:p>
          <a:p>
            <a:pPr lvl="5"/>
            <a:r>
              <a:rPr lang="de-DE" sz="1800" dirty="0" smtClean="0"/>
              <a:t>Retail</a:t>
            </a:r>
          </a:p>
          <a:p>
            <a:pPr lvl="5"/>
            <a:r>
              <a:rPr lang="de-DE" sz="1800" dirty="0" smtClean="0"/>
              <a:t>Dienstleistungen</a:t>
            </a:r>
          </a:p>
          <a:p>
            <a:pPr lvl="5">
              <a:buNone/>
            </a:pPr>
            <a:endParaRPr lang="de-DE" sz="1800" dirty="0" smtClean="0"/>
          </a:p>
          <a:p>
            <a:pPr lvl="3"/>
            <a:r>
              <a:rPr lang="de-DE" sz="1800" dirty="0" smtClean="0"/>
              <a:t>Termine</a:t>
            </a:r>
          </a:p>
          <a:p>
            <a:pPr lvl="5"/>
            <a:r>
              <a:rPr lang="de-DE" sz="1800" dirty="0" smtClean="0"/>
              <a:t>Erwerb: Oktober 2008</a:t>
            </a:r>
          </a:p>
          <a:p>
            <a:pPr lvl="5"/>
            <a:r>
              <a:rPr lang="de-DE" sz="1800" dirty="0" smtClean="0"/>
              <a:t>Baustart: Q4 2016</a:t>
            </a:r>
          </a:p>
          <a:p>
            <a:pPr lvl="5"/>
            <a:r>
              <a:rPr lang="de-DE" sz="1800" dirty="0" smtClean="0"/>
              <a:t>Inbetriebnahme: Q4 2018</a:t>
            </a:r>
          </a:p>
          <a:p>
            <a:pPr lvl="5"/>
            <a:endParaRPr lang="de-DE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29</a:t>
            </a:fld>
            <a:endParaRPr lang="de-CH" dirty="0"/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1150938" y="216000"/>
            <a:ext cx="7741062" cy="692720"/>
          </a:xfrm>
        </p:spPr>
        <p:txBody>
          <a:bodyPr/>
          <a:lstStyle/>
          <a:p>
            <a:r>
              <a:rPr lang="de-CH" dirty="0" smtClean="0"/>
              <a:t>Projekte</a:t>
            </a:r>
            <a:r>
              <a:rPr lang="de-CH" dirty="0"/>
              <a:t> in Planung (3/3)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 l="2483" r="6772"/>
          <a:stretch>
            <a:fillRect/>
          </a:stretch>
        </p:blipFill>
        <p:spPr bwMode="auto">
          <a:xfrm>
            <a:off x="4067944" y="1916832"/>
            <a:ext cx="482453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hteck 13"/>
          <p:cNvSpPr/>
          <p:nvPr/>
        </p:nvSpPr>
        <p:spPr>
          <a:xfrm>
            <a:off x="6516216" y="3573016"/>
            <a:ext cx="79208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b="1" dirty="0" smtClean="0">
                <a:solidFill>
                  <a:schemeClr val="tx1"/>
                </a:solidFill>
              </a:rPr>
              <a:t>Luzern</a:t>
            </a:r>
            <a:endParaRPr lang="de-CH" sz="1200" b="1" dirty="0">
              <a:solidFill>
                <a:schemeClr val="tx1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 rot="20116801">
            <a:off x="5178333" y="4200582"/>
            <a:ext cx="653808" cy="288032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17" name="Rechteck 16"/>
          <p:cNvSpPr/>
          <p:nvPr/>
        </p:nvSpPr>
        <p:spPr>
          <a:xfrm>
            <a:off x="5436096" y="4365104"/>
            <a:ext cx="72008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b="1" dirty="0" smtClean="0">
                <a:solidFill>
                  <a:schemeClr val="tx1"/>
                </a:solidFill>
              </a:rPr>
              <a:t>Eichhof</a:t>
            </a:r>
            <a:endParaRPr lang="de-CH" sz="1200" b="1" dirty="0">
              <a:solidFill>
                <a:schemeClr val="tx1"/>
              </a:solidFill>
            </a:endParaRPr>
          </a:p>
        </p:txBody>
      </p:sp>
      <p:sp>
        <p:nvSpPr>
          <p:cNvPr id="13" name="Fußzeilenplatzhalter 13"/>
          <p:cNvSpPr>
            <a:spLocks noGrp="1"/>
          </p:cNvSpPr>
          <p:nvPr>
            <p:ph type="ftr" sz="quarter" idx="4294967295"/>
          </p:nvPr>
        </p:nvSpPr>
        <p:spPr>
          <a:xfrm>
            <a:off x="1403648" y="6538679"/>
            <a:ext cx="6193370" cy="193164"/>
          </a:xfrm>
        </p:spPr>
        <p:txBody>
          <a:bodyPr/>
          <a:lstStyle/>
          <a:p>
            <a:r>
              <a:rPr lang="de-CH" smtClean="0"/>
              <a:t>27. Januar 2015  |   Medienkonferenz   |   Provisorische Zahlen</a:t>
            </a:r>
            <a:endParaRPr lang="de-CH" dirty="0"/>
          </a:p>
        </p:txBody>
      </p:sp>
      <p:pic>
        <p:nvPicPr>
          <p:cNvPr id="19" name="Picture 2" descr="http://eichhof-west.ch/typo3temp/pics/modell_feb14_2d25840c22.jpg"/>
          <p:cNvPicPr>
            <a:picLocks noChangeAspect="1" noChangeArrowheads="1"/>
          </p:cNvPicPr>
          <p:nvPr/>
        </p:nvPicPr>
        <p:blipFill>
          <a:blip r:embed="rId4" cstate="print"/>
          <a:srcRect l="20318" t="14086" r="24590" b="25860"/>
          <a:stretch>
            <a:fillRect/>
          </a:stretch>
        </p:blipFill>
        <p:spPr bwMode="auto">
          <a:xfrm>
            <a:off x="4067944" y="1916832"/>
            <a:ext cx="4824536" cy="3888432"/>
          </a:xfrm>
          <a:prstGeom prst="rect">
            <a:avLst/>
          </a:prstGeom>
          <a:noFill/>
        </p:spPr>
      </p:pic>
      <p:sp>
        <p:nvSpPr>
          <p:cNvPr id="20" name="Foliennummernplatzhalter 6"/>
          <p:cNvSpPr txBox="1">
            <a:spLocks/>
          </p:cNvSpPr>
          <p:nvPr/>
        </p:nvSpPr>
        <p:spPr>
          <a:xfrm>
            <a:off x="6804248" y="72000"/>
            <a:ext cx="2079985" cy="13019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CH" sz="1000" b="0" i="0" u="none" baseline="0" dirty="0" smtClean="0">
                <a:solidFill>
                  <a:schemeClr val="accent1"/>
                </a:solidFill>
                <a:uFill>
                  <a:solidFill>
                    <a:schemeClr val="bg1">
                      <a:lumMod val="75000"/>
                    </a:schemeClr>
                  </a:solidFill>
                </a:uFill>
                <a:latin typeface="Textkörper"/>
              </a:rPr>
              <a:t>Geschäftsjahr 2014</a:t>
            </a:r>
          </a:p>
        </p:txBody>
      </p:sp>
    </p:spTree>
    <p:extLst>
      <p:ext uri="{BB962C8B-B14F-4D97-AF65-F5344CB8AC3E}">
        <p14:creationId xmlns:p14="http://schemas.microsoft.com/office/powerpoint/2010/main" val="379734442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1150937" y="1268760"/>
            <a:ext cx="7733295" cy="50783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361950" indent="-361950">
              <a:buFont typeface="+mj-lt"/>
              <a:buAutoNum type="arabicPeriod"/>
            </a:pPr>
            <a:r>
              <a:rPr lang="de-CH" sz="2200" b="1" dirty="0" smtClean="0">
                <a:solidFill>
                  <a:schemeClr val="accent2"/>
                </a:solidFill>
              </a:rPr>
              <a:t>Geschäftsjahr 2014</a:t>
            </a:r>
            <a:endParaRPr lang="de-CH" sz="2200" dirty="0">
              <a:solidFill>
                <a:srgbClr val="FF0000"/>
              </a:solidFill>
            </a:endParaRPr>
          </a:p>
          <a:p>
            <a:pPr marL="361950" indent="-361950">
              <a:buFont typeface="+mj-lt"/>
              <a:buAutoNum type="arabicPeriod"/>
            </a:pPr>
            <a:endParaRPr lang="de-CH" sz="2200" dirty="0" smtClean="0">
              <a:solidFill>
                <a:schemeClr val="accent1"/>
              </a:solidFill>
            </a:endParaRPr>
          </a:p>
          <a:p>
            <a:pPr marL="361950" indent="-361950">
              <a:buFont typeface="+mj-lt"/>
              <a:buAutoNum type="arabicPeriod"/>
            </a:pPr>
            <a:r>
              <a:rPr lang="de-DE" sz="2200" dirty="0" smtClean="0">
                <a:solidFill>
                  <a:schemeClr val="accent1"/>
                </a:solidFill>
              </a:rPr>
              <a:t>Umgang mit Fremdwährungsrisiken</a:t>
            </a:r>
          </a:p>
          <a:p>
            <a:pPr marL="361950" indent="-361950"/>
            <a:endParaRPr lang="de-DE" sz="2200" dirty="0">
              <a:solidFill>
                <a:schemeClr val="accent1"/>
              </a:solidFill>
            </a:endParaRPr>
          </a:p>
          <a:p>
            <a:pPr marL="361950" indent="-361950">
              <a:buFont typeface="+mj-lt"/>
              <a:buAutoNum type="arabicPeriod" startAt="3"/>
            </a:pPr>
            <a:r>
              <a:rPr lang="de-DE" sz="2200" dirty="0" smtClean="0">
                <a:solidFill>
                  <a:schemeClr val="accent1"/>
                </a:solidFill>
              </a:rPr>
              <a:t>Haftungsfragen</a:t>
            </a:r>
            <a:endParaRPr lang="de-DE" sz="2200" dirty="0">
              <a:solidFill>
                <a:schemeClr val="accent1"/>
              </a:solidFill>
            </a:endParaRPr>
          </a:p>
          <a:p>
            <a:pPr marL="361950" indent="-361950">
              <a:buFont typeface="+mj-lt"/>
              <a:buAutoNum type="arabicPeriod" startAt="3"/>
            </a:pPr>
            <a:endParaRPr lang="de-DE" sz="2200" dirty="0" smtClean="0">
              <a:solidFill>
                <a:schemeClr val="accent1"/>
              </a:solidFill>
            </a:endParaRPr>
          </a:p>
          <a:p>
            <a:pPr marL="361950" indent="-361950">
              <a:buFont typeface="+mj-lt"/>
              <a:buAutoNum type="arabicPeriod" startAt="3"/>
            </a:pPr>
            <a:r>
              <a:rPr lang="de-CH" sz="2200" dirty="0" smtClean="0">
                <a:solidFill>
                  <a:schemeClr val="accent1"/>
                </a:solidFill>
              </a:rPr>
              <a:t>Fazit und Ausblick </a:t>
            </a:r>
            <a:endParaRPr lang="de-CH" sz="2200" dirty="0" smtClean="0">
              <a:solidFill>
                <a:srgbClr val="FF0000"/>
              </a:solidFill>
            </a:endParaRPr>
          </a:p>
          <a:p>
            <a:pPr marL="361950" lvl="0" indent="-361950">
              <a:buFont typeface="+mj-lt"/>
              <a:buAutoNum type="arabicPeriod" startAt="3"/>
            </a:pPr>
            <a:endParaRPr lang="de-CH" sz="2200" dirty="0">
              <a:solidFill>
                <a:schemeClr val="accent1"/>
              </a:solidFill>
            </a:endParaRPr>
          </a:p>
          <a:p>
            <a:pPr marL="361950" indent="-361950">
              <a:buFont typeface="+mj-lt"/>
              <a:buAutoNum type="arabicPeriod" startAt="3"/>
            </a:pPr>
            <a:r>
              <a:rPr lang="de-CH" sz="2200" dirty="0" smtClean="0">
                <a:solidFill>
                  <a:schemeClr val="accent1"/>
                </a:solidFill>
              </a:rPr>
              <a:t>Zeit für Fragen</a:t>
            </a:r>
          </a:p>
          <a:p>
            <a:pPr marL="361950" indent="-361950">
              <a:buFont typeface="+mj-lt"/>
              <a:buAutoNum type="arabicPeriod" startAt="3"/>
            </a:pPr>
            <a:endParaRPr lang="de-CH" sz="2200" dirty="0">
              <a:solidFill>
                <a:schemeClr val="accent1"/>
              </a:solidFill>
            </a:endParaRPr>
          </a:p>
          <a:p>
            <a:endParaRPr lang="de-CH" sz="2200" dirty="0" smtClean="0">
              <a:solidFill>
                <a:schemeClr val="accent1"/>
              </a:solidFill>
            </a:endParaRPr>
          </a:p>
          <a:p>
            <a:pPr marL="1255713" indent="-1255713"/>
            <a:r>
              <a:rPr lang="de-CH" sz="2200" dirty="0" smtClean="0">
                <a:solidFill>
                  <a:schemeClr val="accent1"/>
                </a:solidFill>
              </a:rPr>
              <a:t>Hinweis: 	Folien entstammen der Medienkonferenz der BVK vom 27. Januar 2015. Die Zahlen sind provisorisch.</a:t>
            </a:r>
          </a:p>
          <a:p>
            <a:pPr marL="361950" indent="-361950">
              <a:buFont typeface="+mj-lt"/>
              <a:buAutoNum type="arabicPeriod" startAt="3"/>
            </a:pPr>
            <a:endParaRPr lang="de-CH" sz="2200" dirty="0" smtClean="0">
              <a:solidFill>
                <a:schemeClr val="accent1"/>
              </a:solidFill>
            </a:endParaRPr>
          </a:p>
          <a:p>
            <a:endParaRPr lang="de-CH" sz="2200" dirty="0">
              <a:solidFill>
                <a:schemeClr val="accent1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Agenda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5968044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 </a:t>
            </a:r>
            <a:r>
              <a:rPr lang="de-DE" dirty="0" smtClean="0"/>
              <a:t>sehen</a:t>
            </a:r>
            <a:r>
              <a:rPr lang="de-DE" dirty="0"/>
              <a:t> uns die Kunden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1150937" y="1196752"/>
            <a:ext cx="7597527" cy="4824412"/>
          </a:xfrm>
        </p:spPr>
        <p:txBody>
          <a:bodyPr/>
          <a:lstStyle/>
          <a:p>
            <a:pPr marL="1797050" indent="-1797050">
              <a:lnSpc>
                <a:spcPts val="2160"/>
              </a:lnSpc>
              <a:spcBef>
                <a:spcPts val="0"/>
              </a:spcBef>
            </a:pPr>
            <a:r>
              <a:rPr lang="de-CH" sz="1800" dirty="0" smtClean="0"/>
              <a:t>Kundenumfrage </a:t>
            </a:r>
          </a:p>
          <a:p>
            <a:pPr marL="265113" indent="-265113">
              <a:lnSpc>
                <a:spcPts val="2160"/>
              </a:lnSpc>
              <a:spcBef>
                <a:spcPts val="0"/>
              </a:spcBef>
              <a:spcAft>
                <a:spcPts val="600"/>
              </a:spcAft>
              <a:buFont typeface="Symbol" pitchFamily="18" charset="2"/>
              <a:buChar char="-"/>
            </a:pPr>
            <a:r>
              <a:rPr lang="de-CH" sz="1800" b="0" dirty="0" smtClean="0">
                <a:solidFill>
                  <a:schemeClr val="tx1"/>
                </a:solidFill>
              </a:rPr>
              <a:t>Zufrieden mit dem Kundenservice und den Vorsorgeleistungen der BVK</a:t>
            </a:r>
          </a:p>
          <a:p>
            <a:pPr marL="265113" indent="-265113">
              <a:lnSpc>
                <a:spcPts val="2160"/>
              </a:lnSpc>
              <a:spcBef>
                <a:spcPts val="0"/>
              </a:spcBef>
              <a:spcAft>
                <a:spcPts val="600"/>
              </a:spcAft>
              <a:buFont typeface="Symbol" pitchFamily="18" charset="2"/>
              <a:buChar char="-"/>
            </a:pPr>
            <a:r>
              <a:rPr lang="de-CH" sz="1800" b="0" dirty="0" smtClean="0">
                <a:solidFill>
                  <a:schemeClr val="tx1"/>
                </a:solidFill>
              </a:rPr>
              <a:t>Bessere Erreichbarkeit gewünscht</a:t>
            </a:r>
          </a:p>
          <a:p>
            <a:pPr marL="265113" indent="-265113">
              <a:lnSpc>
                <a:spcPts val="2160"/>
              </a:lnSpc>
              <a:spcBef>
                <a:spcPts val="0"/>
              </a:spcBef>
              <a:spcAft>
                <a:spcPts val="600"/>
              </a:spcAft>
              <a:buFont typeface="Symbol" pitchFamily="18" charset="2"/>
              <a:buChar char="-"/>
            </a:pPr>
            <a:r>
              <a:rPr lang="de-CH" sz="1800" b="0" dirty="0" smtClean="0">
                <a:solidFill>
                  <a:schemeClr val="tx1"/>
                </a:solidFill>
              </a:rPr>
              <a:t>Kunden sollten proaktiver kontaktiert werden</a:t>
            </a:r>
          </a:p>
          <a:p>
            <a:pPr marL="265113" indent="-265113">
              <a:lnSpc>
                <a:spcPts val="2160"/>
              </a:lnSpc>
              <a:spcBef>
                <a:spcPts val="0"/>
              </a:spcBef>
              <a:spcAft>
                <a:spcPts val="600"/>
              </a:spcAft>
              <a:buFont typeface="Symbol" pitchFamily="18" charset="2"/>
              <a:buChar char="-"/>
            </a:pPr>
            <a:r>
              <a:rPr lang="de-CH" sz="1800" b="0" dirty="0" smtClean="0">
                <a:solidFill>
                  <a:schemeClr val="tx1"/>
                </a:solidFill>
              </a:rPr>
              <a:t>Sehr gutes Feedback zur Kommunikation der BVK</a:t>
            </a:r>
          </a:p>
          <a:p>
            <a:pPr marL="265113" indent="-265113">
              <a:lnSpc>
                <a:spcPts val="2160"/>
              </a:lnSpc>
              <a:spcBef>
                <a:spcPts val="0"/>
              </a:spcBef>
              <a:spcAft>
                <a:spcPts val="600"/>
              </a:spcAft>
              <a:buFont typeface="Symbol" pitchFamily="18" charset="2"/>
              <a:buChar char="-"/>
            </a:pPr>
            <a:r>
              <a:rPr lang="de-CH" sz="1800" b="0" dirty="0" smtClean="0">
                <a:solidFill>
                  <a:schemeClr val="tx1"/>
                </a:solidFill>
              </a:rPr>
              <a:t>Elektronischer Data Room muss verbessert werden</a:t>
            </a:r>
          </a:p>
          <a:p>
            <a:pPr marL="265113" indent="-265113">
              <a:lnSpc>
                <a:spcPts val="2160"/>
              </a:lnSpc>
              <a:spcBef>
                <a:spcPts val="0"/>
              </a:spcBef>
              <a:buFont typeface="Symbol" pitchFamily="18" charset="2"/>
              <a:buChar char="-"/>
            </a:pPr>
            <a:endParaRPr lang="de-DE" sz="1800" b="0" dirty="0" smtClean="0">
              <a:solidFill>
                <a:schemeClr val="tx1"/>
              </a:solidFill>
            </a:endParaRPr>
          </a:p>
          <a:p>
            <a:pPr>
              <a:lnSpc>
                <a:spcPts val="2160"/>
              </a:lnSpc>
              <a:spcBef>
                <a:spcPts val="0"/>
              </a:spcBef>
            </a:pPr>
            <a:r>
              <a:rPr lang="de-DE" sz="1800" dirty="0" smtClean="0"/>
              <a:t>Dienstleistungen der BVK</a:t>
            </a:r>
          </a:p>
          <a:p>
            <a:pPr marL="180975" indent="-180975">
              <a:spcBef>
                <a:spcPts val="0"/>
              </a:spcBef>
              <a:spcAft>
                <a:spcPts val="600"/>
              </a:spcAft>
              <a:buFont typeface="Symbol" pitchFamily="18" charset="2"/>
              <a:buChar char="-"/>
            </a:pPr>
            <a:r>
              <a:rPr lang="de-DE" sz="1800" b="0" dirty="0" smtClean="0">
                <a:solidFill>
                  <a:schemeClr val="tx1"/>
                </a:solidFill>
              </a:rPr>
              <a:t>Webseite mit Berechnungstool und Antworten auf häufige Fragen</a:t>
            </a:r>
          </a:p>
          <a:p>
            <a:pPr marL="180975" indent="-180975">
              <a:spcBef>
                <a:spcPts val="0"/>
              </a:spcBef>
              <a:spcAft>
                <a:spcPts val="600"/>
              </a:spcAft>
              <a:buFont typeface="Symbol" pitchFamily="18" charset="2"/>
              <a:buChar char="-"/>
            </a:pPr>
            <a:r>
              <a:rPr lang="de-DE" sz="1800" b="0" dirty="0" smtClean="0">
                <a:solidFill>
                  <a:schemeClr val="tx1"/>
                </a:solidFill>
              </a:rPr>
              <a:t>Informationsveranstaltungen für Versicherte </a:t>
            </a:r>
          </a:p>
          <a:p>
            <a:pPr marL="180975" indent="-180975">
              <a:spcBef>
                <a:spcPts val="0"/>
              </a:spcBef>
              <a:spcAft>
                <a:spcPts val="600"/>
              </a:spcAft>
              <a:buFont typeface="Symbol" pitchFamily="18" charset="2"/>
              <a:buChar char="-"/>
            </a:pPr>
            <a:r>
              <a:rPr lang="de-DE" sz="1800" b="0" dirty="0" smtClean="0">
                <a:solidFill>
                  <a:schemeClr val="tx1"/>
                </a:solidFill>
              </a:rPr>
              <a:t>Merkblätter und Formulare auf der Webseite</a:t>
            </a:r>
          </a:p>
          <a:p>
            <a:pPr marL="180975" indent="-180975">
              <a:spcBef>
                <a:spcPts val="0"/>
              </a:spcBef>
              <a:spcAft>
                <a:spcPts val="600"/>
              </a:spcAft>
              <a:buFont typeface="Symbol" pitchFamily="18" charset="2"/>
              <a:buChar char="-"/>
            </a:pPr>
            <a:r>
              <a:rPr lang="de-DE" sz="1800" b="0" dirty="0" smtClean="0">
                <a:solidFill>
                  <a:schemeClr val="tx1"/>
                </a:solidFill>
              </a:rPr>
              <a:t>Elektronischer Datenaustausch (Data </a:t>
            </a:r>
            <a:r>
              <a:rPr lang="de-DE" sz="1800" b="0" dirty="0" err="1" smtClean="0">
                <a:solidFill>
                  <a:schemeClr val="tx1"/>
                </a:solidFill>
              </a:rPr>
              <a:t>Room</a:t>
            </a:r>
            <a:r>
              <a:rPr lang="de-DE" sz="1800" b="0" dirty="0" smtClean="0">
                <a:solidFill>
                  <a:schemeClr val="tx1"/>
                </a:solidFill>
              </a:rPr>
              <a:t>)</a:t>
            </a:r>
          </a:p>
          <a:p>
            <a:pPr marL="180975" indent="-180975">
              <a:spcBef>
                <a:spcPts val="0"/>
              </a:spcBef>
              <a:spcAft>
                <a:spcPts val="600"/>
              </a:spcAft>
              <a:buFont typeface="Symbol" pitchFamily="18" charset="2"/>
              <a:buChar char="-"/>
            </a:pPr>
            <a:r>
              <a:rPr lang="de-DE" sz="1800" b="0" dirty="0" smtClean="0">
                <a:solidFill>
                  <a:schemeClr val="tx1"/>
                </a:solidFill>
              </a:rPr>
              <a:t>Personalorientierungen, Schulungen, Präsentationen vor Ort durch Kundenbetreuer</a:t>
            </a:r>
          </a:p>
          <a:p>
            <a:pPr marL="265113" indent="-265113">
              <a:lnSpc>
                <a:spcPts val="2160"/>
              </a:lnSpc>
              <a:spcBef>
                <a:spcPts val="0"/>
              </a:spcBef>
              <a:buFont typeface="Symbol" pitchFamily="18" charset="2"/>
              <a:buChar char="-"/>
            </a:pPr>
            <a:endParaRPr lang="de-DE" sz="1800" b="0" dirty="0" smtClean="0">
              <a:solidFill>
                <a:schemeClr val="tx1"/>
              </a:solidFill>
            </a:endParaRPr>
          </a:p>
          <a:p>
            <a:pPr marL="265113" indent="-265113">
              <a:lnSpc>
                <a:spcPts val="2160"/>
              </a:lnSpc>
              <a:spcBef>
                <a:spcPts val="0"/>
              </a:spcBef>
            </a:pPr>
            <a:r>
              <a:rPr lang="de-DE" sz="1800" b="0" dirty="0" smtClean="0">
                <a:solidFill>
                  <a:schemeClr val="tx1"/>
                </a:solidFill>
              </a:rPr>
              <a:t>		</a:t>
            </a:r>
            <a:endParaRPr lang="de-CH" sz="1800" b="0" dirty="0" smtClean="0">
              <a:solidFill>
                <a:schemeClr val="tx1"/>
              </a:solidFill>
            </a:endParaRPr>
          </a:p>
          <a:p>
            <a:pPr marL="265113" indent="-265113">
              <a:lnSpc>
                <a:spcPts val="2160"/>
              </a:lnSpc>
              <a:spcBef>
                <a:spcPts val="0"/>
              </a:spcBef>
              <a:buFont typeface="Symbol" pitchFamily="18" charset="2"/>
              <a:buChar char="-"/>
            </a:pPr>
            <a:endParaRPr lang="de-DE" sz="1600" b="0" dirty="0" smtClean="0">
              <a:solidFill>
                <a:schemeClr val="tx1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403648" y="6538679"/>
            <a:ext cx="6193370" cy="193164"/>
          </a:xfrm>
        </p:spPr>
        <p:txBody>
          <a:bodyPr/>
          <a:lstStyle/>
          <a:p>
            <a:r>
              <a:rPr lang="de-CH" smtClean="0">
                <a:solidFill>
                  <a:srgbClr val="004A99"/>
                </a:solidFill>
              </a:rPr>
              <a:t>27. Januar 2015  |   Medienkonferenz   |   Provisorische Zahlen</a:t>
            </a:r>
            <a:endParaRPr lang="de-CH" dirty="0">
              <a:solidFill>
                <a:srgbClr val="004A99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3CFB-AC46-47B0-8B9F-2955BC9CFED9}" type="slidenum">
              <a:rPr lang="de-CH" smtClean="0">
                <a:solidFill>
                  <a:srgbClr val="004A99"/>
                </a:solidFill>
              </a:rPr>
              <a:pPr/>
              <a:t>30</a:t>
            </a:fld>
            <a:endParaRPr lang="de-CH" dirty="0">
              <a:solidFill>
                <a:srgbClr val="004A99"/>
              </a:solidFill>
            </a:endParaRPr>
          </a:p>
        </p:txBody>
      </p:sp>
      <p:sp>
        <p:nvSpPr>
          <p:cNvPr id="7" name="Eingekerbter Richtungspfeil 6"/>
          <p:cNvSpPr/>
          <p:nvPr/>
        </p:nvSpPr>
        <p:spPr>
          <a:xfrm>
            <a:off x="1306075" y="5896041"/>
            <a:ext cx="267154" cy="412684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8" name="Foliennummernplatzhalter 6"/>
          <p:cNvSpPr txBox="1">
            <a:spLocks/>
          </p:cNvSpPr>
          <p:nvPr/>
        </p:nvSpPr>
        <p:spPr>
          <a:xfrm>
            <a:off x="6804248" y="72000"/>
            <a:ext cx="2079985" cy="13019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CH" sz="1000" b="0" i="0" u="none" baseline="0" dirty="0" smtClean="0">
                <a:solidFill>
                  <a:schemeClr val="accent1"/>
                </a:solidFill>
                <a:uFill>
                  <a:solidFill>
                    <a:schemeClr val="bg1">
                      <a:lumMod val="75000"/>
                    </a:schemeClr>
                  </a:solidFill>
                </a:uFill>
                <a:latin typeface="Textkörper"/>
              </a:rPr>
              <a:t>Geschäftsjahr 2014</a:t>
            </a:r>
          </a:p>
        </p:txBody>
      </p:sp>
      <p:sp>
        <p:nvSpPr>
          <p:cNvPr id="6" name="Rechteck 5"/>
          <p:cNvSpPr/>
          <p:nvPr/>
        </p:nvSpPr>
        <p:spPr>
          <a:xfrm>
            <a:off x="1547664" y="5923292"/>
            <a:ext cx="6696744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5113" indent="-265113">
              <a:lnSpc>
                <a:spcPts val="2160"/>
              </a:lnSpc>
              <a:spcBef>
                <a:spcPts val="0"/>
              </a:spcBef>
            </a:pPr>
            <a:r>
              <a:rPr lang="de-DE" b="1" dirty="0">
                <a:solidFill>
                  <a:schemeClr val="accent1"/>
                </a:solidFill>
              </a:rPr>
              <a:t>Kundenservice für Arbeitgeber und Versicherte weiter ausbauen</a:t>
            </a:r>
            <a:endParaRPr lang="de-CH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Ökonomischer Deckungsgrad per 31.12.2014 (1/2)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 smtClean="0"/>
              <a:t>27. Januar 2015  |   Medienkonferenz   |   Provisorische Zahlen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31</a:t>
            </a:fld>
            <a:endParaRPr lang="de-CH" dirty="0"/>
          </a:p>
        </p:txBody>
      </p:sp>
      <p:graphicFrame>
        <p:nvGraphicFramePr>
          <p:cNvPr id="10" name="Tabellenplatzhalt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2590040"/>
              </p:ext>
            </p:extLst>
          </p:nvPr>
        </p:nvGraphicFramePr>
        <p:xfrm>
          <a:off x="1187624" y="692696"/>
          <a:ext cx="7344816" cy="526758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240360"/>
                <a:gridCol w="1853625"/>
                <a:gridCol w="2250831"/>
              </a:tblGrid>
              <a:tr h="606570">
                <a:tc>
                  <a:txBody>
                    <a:bodyPr/>
                    <a:lstStyle/>
                    <a:p>
                      <a:pPr algn="l"/>
                      <a:endParaRPr lang="de-CH" sz="1400" b="1" kern="1200" dirty="0">
                        <a:solidFill>
                          <a:srgbClr val="004A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>
                          <a:solidFill>
                            <a:srgbClr val="004A99"/>
                          </a:solidFill>
                        </a:rPr>
                        <a:t>31.12.2014</a:t>
                      </a:r>
                    </a:p>
                    <a:p>
                      <a:pPr algn="r"/>
                      <a:r>
                        <a:rPr lang="de-DE" sz="1200" b="0" dirty="0" smtClean="0">
                          <a:solidFill>
                            <a:srgbClr val="004A99"/>
                          </a:solidFill>
                        </a:rPr>
                        <a:t>Mio.</a:t>
                      </a:r>
                      <a:r>
                        <a:rPr lang="de-DE" sz="1200" b="0" baseline="0" dirty="0" smtClean="0">
                          <a:solidFill>
                            <a:srgbClr val="004A99"/>
                          </a:solidFill>
                        </a:rPr>
                        <a:t> CHF</a:t>
                      </a:r>
                      <a:endParaRPr lang="de-CH" sz="1200" b="0" dirty="0">
                        <a:solidFill>
                          <a:srgbClr val="004A99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>
                          <a:solidFill>
                            <a:srgbClr val="004A99"/>
                          </a:solidFill>
                        </a:rPr>
                        <a:t>31.12.2013</a:t>
                      </a:r>
                    </a:p>
                    <a:p>
                      <a:pPr algn="r"/>
                      <a:r>
                        <a:rPr lang="de-DE" sz="1200" b="0" dirty="0" smtClean="0">
                          <a:solidFill>
                            <a:srgbClr val="004A99"/>
                          </a:solidFill>
                        </a:rPr>
                        <a:t>Mio. CHF</a:t>
                      </a:r>
                      <a:endParaRPr lang="de-CH" sz="1200" b="0" dirty="0">
                        <a:solidFill>
                          <a:srgbClr val="004A99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418">
                <a:tc>
                  <a:txBody>
                    <a:bodyPr/>
                    <a:lstStyle/>
                    <a:p>
                      <a:pPr algn="l"/>
                      <a:r>
                        <a:rPr lang="de-DE" sz="1400" b="1" dirty="0" smtClean="0">
                          <a:solidFill>
                            <a:schemeClr val="tx1"/>
                          </a:solidFill>
                        </a:rPr>
                        <a:t>Aktiven</a:t>
                      </a:r>
                      <a:endParaRPr lang="de-CH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4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Total Vorsorgevermögen (VV)</a:t>
                      </a:r>
                      <a:endParaRPr lang="de-CH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 smtClean="0">
                          <a:solidFill>
                            <a:schemeClr val="tx1"/>
                          </a:solidFill>
                        </a:rPr>
                        <a:t>28‘132,976</a:t>
                      </a:r>
                      <a:endParaRPr lang="de-CH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 smtClean="0">
                          <a:solidFill>
                            <a:schemeClr val="tx1"/>
                          </a:solidFill>
                        </a:rPr>
                        <a:t>26‘160,093</a:t>
                      </a:r>
                      <a:endParaRPr lang="de-CH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4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solidFill>
                            <a:schemeClr val="tx1"/>
                          </a:solidFill>
                        </a:rPr>
                        <a:t>Passiven nach ökonomischer Bewertung</a:t>
                      </a:r>
                      <a:endParaRPr lang="de-CH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4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Vorsorgekapital</a:t>
                      </a:r>
                      <a:r>
                        <a:rPr lang="de-DE" sz="1400" baseline="0" dirty="0" smtClean="0">
                          <a:solidFill>
                            <a:schemeClr val="tx1"/>
                          </a:solidFill>
                        </a:rPr>
                        <a:t> Aktivversicherte</a:t>
                      </a:r>
                      <a:endParaRPr lang="de-CH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16‘933,386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15‘210,251</a:t>
                      </a:r>
                      <a:endParaRPr lang="de-CH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84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Vorsorgekapital Rentner</a:t>
                      </a:r>
                      <a:endParaRPr lang="de-CH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18‘900,345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16‘670,855</a:t>
                      </a:r>
                      <a:endParaRPr lang="de-CH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84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Technische Rückstellungen</a:t>
                      </a:r>
                      <a:endParaRPr lang="de-CH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436,000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615,000</a:t>
                      </a:r>
                      <a:endParaRPr lang="de-CH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4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solidFill>
                            <a:schemeClr val="tx1"/>
                          </a:solidFill>
                        </a:rPr>
                        <a:t>Ökonomisches</a:t>
                      </a:r>
                      <a:r>
                        <a:rPr lang="de-DE" sz="1400" b="1" baseline="0" dirty="0" smtClean="0">
                          <a:solidFill>
                            <a:schemeClr val="tx1"/>
                          </a:solidFill>
                        </a:rPr>
                        <a:t> Vorsorgekapital (</a:t>
                      </a:r>
                      <a:r>
                        <a:rPr lang="de-DE" sz="1400" b="1" baseline="0" dirty="0" err="1" smtClean="0">
                          <a:solidFill>
                            <a:schemeClr val="tx1"/>
                          </a:solidFill>
                        </a:rPr>
                        <a:t>öVk</a:t>
                      </a:r>
                      <a:r>
                        <a:rPr lang="de-DE" sz="1400" b="1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de-CH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 smtClean="0">
                          <a:solidFill>
                            <a:schemeClr val="tx1"/>
                          </a:solidFill>
                        </a:rPr>
                        <a:t>36‘269,731</a:t>
                      </a:r>
                      <a:endParaRPr lang="de-CH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solidFill>
                            <a:schemeClr val="tx1"/>
                          </a:solidFill>
                        </a:rPr>
                        <a:t>32‘496,107</a:t>
                      </a:r>
                      <a:endParaRPr lang="de-CH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4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Wertschwankungsreserve</a:t>
                      </a:r>
                      <a:endParaRPr lang="de-CH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de-CH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4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Freie Mittel (+) / Unterdeckung (-)</a:t>
                      </a:r>
                      <a:endParaRPr lang="de-CH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-8‘136,755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-6‘336,014</a:t>
                      </a:r>
                      <a:endParaRPr lang="de-CH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  <a:tr h="3884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solidFill>
                            <a:schemeClr val="tx1"/>
                          </a:solidFill>
                        </a:rPr>
                        <a:t>Total Passiven</a:t>
                      </a:r>
                      <a:endParaRPr lang="de-CH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 smtClean="0">
                          <a:solidFill>
                            <a:schemeClr val="tx1"/>
                          </a:solidFill>
                        </a:rPr>
                        <a:t>28‘132,976</a:t>
                      </a:r>
                      <a:endParaRPr lang="de-CH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solidFill>
                            <a:schemeClr val="tx1"/>
                          </a:solidFill>
                        </a:rPr>
                        <a:t>26‘160,093</a:t>
                      </a:r>
                      <a:endParaRPr lang="de-CH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3884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solidFill>
                            <a:schemeClr val="tx1"/>
                          </a:solidFill>
                        </a:rPr>
                        <a:t>Ökonomischer</a:t>
                      </a:r>
                      <a:r>
                        <a:rPr lang="de-DE" sz="1400" b="1" baseline="0" dirty="0" smtClean="0">
                          <a:solidFill>
                            <a:schemeClr val="tx1"/>
                          </a:solidFill>
                        </a:rPr>
                        <a:t> Deckungsgrad (</a:t>
                      </a:r>
                      <a:r>
                        <a:rPr lang="de-DE" sz="1400" b="1" baseline="0" dirty="0" err="1" smtClean="0">
                          <a:solidFill>
                            <a:schemeClr val="tx1"/>
                          </a:solidFill>
                        </a:rPr>
                        <a:t>Vv</a:t>
                      </a:r>
                      <a:r>
                        <a:rPr lang="de-DE" sz="1400" b="1" baseline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de-DE" sz="1400" b="1" baseline="0" dirty="0" err="1" smtClean="0">
                          <a:solidFill>
                            <a:schemeClr val="tx1"/>
                          </a:solidFill>
                        </a:rPr>
                        <a:t>öVk</a:t>
                      </a:r>
                      <a:r>
                        <a:rPr lang="de-DE" sz="1400" b="1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de-CH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 smtClean="0">
                          <a:solidFill>
                            <a:schemeClr val="tx1"/>
                          </a:solidFill>
                        </a:rPr>
                        <a:t>77,6%</a:t>
                      </a:r>
                      <a:endParaRPr lang="de-CH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solidFill>
                            <a:schemeClr val="tx1"/>
                          </a:solidFill>
                        </a:rPr>
                        <a:t>80,5%</a:t>
                      </a:r>
                      <a:endParaRPr lang="de-CH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4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solidFill>
                            <a:schemeClr val="tx1"/>
                          </a:solidFill>
                        </a:rPr>
                        <a:t>Vergleich:</a:t>
                      </a:r>
                      <a:r>
                        <a:rPr lang="de-DE" sz="1400" b="1" baseline="0" dirty="0" smtClean="0">
                          <a:solidFill>
                            <a:schemeClr val="tx1"/>
                          </a:solidFill>
                        </a:rPr>
                        <a:t> Deckungsgrad Art. 44 BVV 2</a:t>
                      </a:r>
                      <a:endParaRPr lang="de-CH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 smtClean="0">
                          <a:solidFill>
                            <a:schemeClr val="tx1"/>
                          </a:solidFill>
                        </a:rPr>
                        <a:t>99,3%</a:t>
                      </a:r>
                      <a:endParaRPr lang="de-CH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solidFill>
                            <a:schemeClr val="tx1"/>
                          </a:solidFill>
                        </a:rPr>
                        <a:t>96,1%</a:t>
                      </a:r>
                      <a:endParaRPr lang="de-CH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Rechteck 10"/>
          <p:cNvSpPr/>
          <p:nvPr/>
        </p:nvSpPr>
        <p:spPr>
          <a:xfrm>
            <a:off x="1547664" y="5934670"/>
            <a:ext cx="7272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600" b="1" dirty="0" smtClean="0">
                <a:solidFill>
                  <a:srgbClr val="004A99"/>
                </a:solidFill>
                <a:sym typeface="Wingdings"/>
              </a:rPr>
              <a:t>2014: Zinsniveau-Senkung führt trotz guter Performance zu Reduktion des Ökonomischen Deckungsgrades</a:t>
            </a:r>
            <a:endParaRPr lang="de-CH" sz="1600" b="1" dirty="0" smtClean="0">
              <a:solidFill>
                <a:srgbClr val="004A99"/>
              </a:solidFill>
              <a:sym typeface="Wingdings"/>
            </a:endParaRPr>
          </a:p>
        </p:txBody>
      </p:sp>
      <p:sp>
        <p:nvSpPr>
          <p:cNvPr id="12" name="Eingekerbter Richtungspfeil 11"/>
          <p:cNvSpPr/>
          <p:nvPr/>
        </p:nvSpPr>
        <p:spPr>
          <a:xfrm>
            <a:off x="1259632" y="6021288"/>
            <a:ext cx="216024" cy="364232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Aktualität</a:t>
            </a:r>
            <a:r>
              <a:rPr lang="de-DE" dirty="0"/>
              <a:t> und Transparenz bei </a:t>
            </a:r>
            <a:r>
              <a:rPr lang="de-DE" dirty="0" smtClean="0"/>
              <a:t>Stimmrechtsausübung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1979712" y="1268760"/>
            <a:ext cx="6480720" cy="1296144"/>
          </a:xfrm>
        </p:spPr>
        <p:txBody>
          <a:bodyPr/>
          <a:lstStyle/>
          <a:p>
            <a:pPr marL="266700" lvl="1" indent="-266700">
              <a:lnSpc>
                <a:spcPts val="2100"/>
              </a:lnSpc>
              <a:buFont typeface="Symbol" pitchFamily="18" charset="2"/>
              <a:buChar char="-"/>
            </a:pPr>
            <a:r>
              <a:rPr lang="de-CH" sz="1800" dirty="0" smtClean="0"/>
              <a:t>Umfassende Stimmrechtsausübung ein Jahr früher als vorgeschrieben</a:t>
            </a:r>
          </a:p>
          <a:p>
            <a:pPr marL="266700" lvl="1" indent="-266700">
              <a:lnSpc>
                <a:spcPts val="2100"/>
              </a:lnSpc>
              <a:buFont typeface="Symbol" pitchFamily="18" charset="2"/>
              <a:buChar char="-"/>
            </a:pPr>
            <a:r>
              <a:rPr lang="de-CH" sz="1800" dirty="0" smtClean="0"/>
              <a:t>Laufende Publikation betreffend SPI-Unternehmen auf der Webseite</a:t>
            </a:r>
          </a:p>
          <a:p>
            <a:pPr marL="266700" lvl="1" indent="-266700">
              <a:lnSpc>
                <a:spcPts val="2100"/>
              </a:lnSpc>
              <a:buFont typeface="Symbol" pitchFamily="18" charset="2"/>
              <a:buChar char="-"/>
            </a:pPr>
            <a:r>
              <a:rPr lang="de-CH" sz="1800" dirty="0" smtClean="0"/>
              <a:t>Stimmrechtsverhalten SMI-Unternehmen wird schon seit 2009 vor den Generalversammlungen publiziert</a:t>
            </a:r>
            <a:endParaRPr lang="de-CH" sz="1800" dirty="0" smtClean="0">
              <a:solidFill>
                <a:srgbClr val="FF0000"/>
              </a:solidFill>
            </a:endParaRPr>
          </a:p>
          <a:p>
            <a:pPr marL="266700" lvl="1" indent="-266700">
              <a:buFont typeface="Symbol" pitchFamily="18" charset="2"/>
              <a:buChar char="-"/>
            </a:pPr>
            <a:endParaRPr lang="de-DE" sz="1600" dirty="0" smtClean="0"/>
          </a:p>
          <a:p>
            <a:pPr marL="266700" lvl="1" indent="-266700"/>
            <a:endParaRPr lang="de-DE" dirty="0"/>
          </a:p>
          <a:p>
            <a:pPr marL="266700" lvl="1" indent="-266700"/>
            <a:endParaRPr lang="de-DE" sz="16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32</a:t>
            </a:fld>
            <a:endParaRPr lang="de-CH" dirty="0"/>
          </a:p>
        </p:txBody>
      </p:sp>
      <p:sp>
        <p:nvSpPr>
          <p:cNvPr id="6" name="Foliennummernplatzhalter 6"/>
          <p:cNvSpPr txBox="1">
            <a:spLocks/>
          </p:cNvSpPr>
          <p:nvPr/>
        </p:nvSpPr>
        <p:spPr>
          <a:xfrm>
            <a:off x="6804248" y="72000"/>
            <a:ext cx="2079985" cy="13019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CH" sz="1000" b="0" i="0" u="none" baseline="0" dirty="0" smtClean="0">
                <a:solidFill>
                  <a:schemeClr val="accent1"/>
                </a:solidFill>
                <a:uFill>
                  <a:solidFill>
                    <a:schemeClr val="bg1">
                      <a:lumMod val="75000"/>
                    </a:schemeClr>
                  </a:solidFill>
                </a:uFill>
                <a:latin typeface="Textkörper"/>
              </a:rPr>
              <a:t>Geschäftsjahr 2014</a:t>
            </a:r>
          </a:p>
        </p:txBody>
      </p:sp>
      <p:sp>
        <p:nvSpPr>
          <p:cNvPr id="9" name="Eingekerbter Richtungspfeil 8"/>
          <p:cNvSpPr/>
          <p:nvPr/>
        </p:nvSpPr>
        <p:spPr>
          <a:xfrm>
            <a:off x="1187624" y="1628800"/>
            <a:ext cx="504056" cy="778635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996952"/>
            <a:ext cx="5423321" cy="292763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Ökonomischer Deckungsgrad per 31.12.2014 (2/2)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 smtClean="0"/>
              <a:t>27. Januar 2015  |   Medienkonferenz   |   Provisorische Zahlen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33</a:t>
            </a:fld>
            <a:endParaRPr lang="de-CH" dirty="0"/>
          </a:p>
        </p:txBody>
      </p:sp>
      <p:pic>
        <p:nvPicPr>
          <p:cNvPr id="2050" name="Picture 2" descr="_1_079B54B0079B5360005153C2C1257DD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340768"/>
            <a:ext cx="646747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Überblick</a:t>
            </a:r>
          </a:p>
        </p:txBody>
      </p:sp>
      <p:sp>
        <p:nvSpPr>
          <p:cNvPr id="3" name="Eingekerbter Richtungspfeil 2"/>
          <p:cNvSpPr/>
          <p:nvPr/>
        </p:nvSpPr>
        <p:spPr>
          <a:xfrm>
            <a:off x="1187624" y="2413896"/>
            <a:ext cx="504056" cy="778635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16" name="Eingekerbter Richtungspfeil 15"/>
          <p:cNvSpPr/>
          <p:nvPr/>
        </p:nvSpPr>
        <p:spPr>
          <a:xfrm>
            <a:off x="1187624" y="3591908"/>
            <a:ext cx="504056" cy="778635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17" name="Eingekerbter Richtungspfeil 16"/>
          <p:cNvSpPr/>
          <p:nvPr/>
        </p:nvSpPr>
        <p:spPr>
          <a:xfrm>
            <a:off x="1187624" y="4810605"/>
            <a:ext cx="504056" cy="778635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22" name="Foliennummernplatzhalter 6"/>
          <p:cNvSpPr txBox="1">
            <a:spLocks/>
          </p:cNvSpPr>
          <p:nvPr/>
        </p:nvSpPr>
        <p:spPr>
          <a:xfrm>
            <a:off x="6804248" y="72000"/>
            <a:ext cx="2079985" cy="13019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CH" sz="1000" b="0" i="0" u="none" baseline="0" dirty="0" smtClean="0">
                <a:solidFill>
                  <a:schemeClr val="accent1"/>
                </a:solidFill>
                <a:uFill>
                  <a:solidFill>
                    <a:schemeClr val="bg1">
                      <a:lumMod val="75000"/>
                    </a:schemeClr>
                  </a:solidFill>
                </a:uFill>
                <a:latin typeface="Textkörper"/>
              </a:rPr>
              <a:t>Geschäftsjahr 2014</a:t>
            </a:r>
          </a:p>
        </p:txBody>
      </p:sp>
      <p:sp>
        <p:nvSpPr>
          <p:cNvPr id="45" name="Eingekerbter Richtungspfeil 44"/>
          <p:cNvSpPr/>
          <p:nvPr/>
        </p:nvSpPr>
        <p:spPr>
          <a:xfrm>
            <a:off x="1187624" y="1259662"/>
            <a:ext cx="504056" cy="778635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4</a:t>
            </a:fld>
            <a:endParaRPr lang="de-CH" dirty="0"/>
          </a:p>
        </p:txBody>
      </p:sp>
      <p:sp>
        <p:nvSpPr>
          <p:cNvPr id="27" name="Textfeld 26"/>
          <p:cNvSpPr txBox="1"/>
          <p:nvPr/>
        </p:nvSpPr>
        <p:spPr>
          <a:xfrm>
            <a:off x="1906996" y="1183212"/>
            <a:ext cx="5977372" cy="100845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180975" indent="-180975">
              <a:buFont typeface="Symbol" pitchFamily="18" charset="2"/>
              <a:buChar char="-"/>
            </a:pPr>
            <a:r>
              <a:rPr lang="de-DE" dirty="0" smtClean="0"/>
              <a:t>Erfolgreiche Verselbstständigung</a:t>
            </a:r>
          </a:p>
          <a:p>
            <a:pPr marL="180975" indent="-180975">
              <a:buFont typeface="Symbol" pitchFamily="18" charset="2"/>
              <a:buChar char="-"/>
            </a:pPr>
            <a:r>
              <a:rPr lang="de-DE" dirty="0" smtClean="0"/>
              <a:t>Oberstes Organ Stiftungsrat</a:t>
            </a:r>
          </a:p>
          <a:p>
            <a:pPr marL="180975" indent="-180975">
              <a:buFont typeface="Symbol" pitchFamily="18" charset="2"/>
              <a:buChar char="-"/>
            </a:pPr>
            <a:r>
              <a:rPr lang="de-DE" dirty="0" smtClean="0"/>
              <a:t>Entflechtung von Kanton</a:t>
            </a:r>
            <a:endParaRPr lang="de-CH" dirty="0" smtClean="0"/>
          </a:p>
        </p:txBody>
      </p:sp>
      <p:sp>
        <p:nvSpPr>
          <p:cNvPr id="28" name="Textfeld 27"/>
          <p:cNvSpPr txBox="1"/>
          <p:nvPr/>
        </p:nvSpPr>
        <p:spPr>
          <a:xfrm>
            <a:off x="1906996" y="2470798"/>
            <a:ext cx="4861930" cy="98477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180975" indent="-180975">
              <a:buFont typeface="Symbol" pitchFamily="18" charset="2"/>
              <a:buChar char="-"/>
              <a:tabLst>
                <a:tab pos="180975" algn="l"/>
              </a:tabLst>
            </a:pPr>
            <a:r>
              <a:rPr lang="de-DE" dirty="0" smtClean="0"/>
              <a:t>Gute Entwicklung des Versichertenbestandes</a:t>
            </a:r>
          </a:p>
          <a:p>
            <a:pPr marL="180975" indent="-180975">
              <a:buFont typeface="Symbol" pitchFamily="18" charset="2"/>
              <a:buChar char="-"/>
              <a:tabLst>
                <a:tab pos="180975" algn="l"/>
              </a:tabLst>
            </a:pPr>
            <a:r>
              <a:rPr lang="de-DE" dirty="0" smtClean="0"/>
              <a:t>Immobilienbewirtschaftung</a:t>
            </a:r>
          </a:p>
          <a:p>
            <a:pPr marL="180975" indent="-180975">
              <a:buFont typeface="Symbol" pitchFamily="18" charset="2"/>
              <a:buChar char="-"/>
              <a:tabLst>
                <a:tab pos="180975" algn="l"/>
              </a:tabLst>
            </a:pPr>
            <a:r>
              <a:rPr lang="de-DE" dirty="0" smtClean="0"/>
              <a:t>Organisation und Prozesse gestrafft</a:t>
            </a:r>
          </a:p>
          <a:p>
            <a:pPr marL="180975" indent="-180975">
              <a:buFont typeface="Symbol" pitchFamily="18" charset="2"/>
              <a:buChar char="-"/>
              <a:tabLst>
                <a:tab pos="180975" algn="l"/>
              </a:tabLst>
            </a:pPr>
            <a:endParaRPr lang="de-CH" sz="1400" dirty="0"/>
          </a:p>
        </p:txBody>
      </p:sp>
      <p:sp>
        <p:nvSpPr>
          <p:cNvPr id="29" name="Textfeld 28"/>
          <p:cNvSpPr txBox="1"/>
          <p:nvPr/>
        </p:nvSpPr>
        <p:spPr>
          <a:xfrm>
            <a:off x="1906996" y="3645298"/>
            <a:ext cx="6121388" cy="98477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180975" indent="-180975">
              <a:buFont typeface="Symbol" pitchFamily="18" charset="2"/>
              <a:buChar char="-"/>
            </a:pPr>
            <a:r>
              <a:rPr lang="de-DE" dirty="0" smtClean="0"/>
              <a:t>Transparenz bei Stimmrechtsausübungen</a:t>
            </a:r>
            <a:endParaRPr lang="de-CH" dirty="0" smtClean="0"/>
          </a:p>
          <a:p>
            <a:pPr marL="180975" indent="-180975">
              <a:buFont typeface="Symbol" pitchFamily="18" charset="2"/>
              <a:buChar char="-"/>
            </a:pPr>
            <a:r>
              <a:rPr lang="de-DE" dirty="0" smtClean="0"/>
              <a:t>Retrozessionen eingefordert</a:t>
            </a:r>
            <a:endParaRPr lang="de-CH" dirty="0" smtClean="0"/>
          </a:p>
          <a:p>
            <a:pPr marL="180975" indent="-180975">
              <a:buFont typeface="Symbol" pitchFamily="18" charset="2"/>
              <a:buChar char="-"/>
            </a:pPr>
            <a:r>
              <a:rPr lang="de-CH" dirty="0" smtClean="0"/>
              <a:t>Fremdwährungsabsicherungen kostengünstig und etabliert</a:t>
            </a:r>
          </a:p>
          <a:p>
            <a:pPr marL="144000" indent="-144000">
              <a:buFont typeface="Symbol" pitchFamily="18" charset="2"/>
              <a:buChar char="-"/>
            </a:pPr>
            <a:endParaRPr lang="de-CH" sz="1400" dirty="0"/>
          </a:p>
        </p:txBody>
      </p:sp>
      <p:sp>
        <p:nvSpPr>
          <p:cNvPr id="30" name="Textfeld 29"/>
          <p:cNvSpPr txBox="1"/>
          <p:nvPr/>
        </p:nvSpPr>
        <p:spPr>
          <a:xfrm>
            <a:off x="1906996" y="4734945"/>
            <a:ext cx="4861929" cy="98477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180975" indent="-180975">
              <a:buFont typeface="Symbol" pitchFamily="18" charset="2"/>
              <a:buChar char="-"/>
            </a:pPr>
            <a:r>
              <a:rPr lang="de-DE" dirty="0" smtClean="0"/>
              <a:t>Konzentration auf Kernkompetenzen</a:t>
            </a:r>
          </a:p>
          <a:p>
            <a:pPr marL="180975" indent="-180975">
              <a:buFont typeface="Symbol" pitchFamily="18" charset="2"/>
              <a:buChar char="-"/>
            </a:pPr>
            <a:r>
              <a:rPr lang="de-DE" dirty="0" smtClean="0"/>
              <a:t>Kundenorientierung als Schwerpunkt erkannt</a:t>
            </a:r>
          </a:p>
        </p:txBody>
      </p:sp>
    </p:spTree>
    <p:extLst>
      <p:ext uri="{BB962C8B-B14F-4D97-AF65-F5344CB8AC3E}">
        <p14:creationId xmlns:p14="http://schemas.microsoft.com/office/powerpoint/2010/main" val="310257929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Kennzahlen</a:t>
            </a:r>
            <a:r>
              <a:rPr lang="de-DE" dirty="0"/>
              <a:t> per 31.12.2014 (1/2)</a:t>
            </a:r>
            <a:endParaRPr lang="de-CH" dirty="0"/>
          </a:p>
        </p:txBody>
      </p:sp>
      <p:graphicFrame>
        <p:nvGraphicFramePr>
          <p:cNvPr id="6" name="Tabellenplatzhalter 5"/>
          <p:cNvGraphicFramePr>
            <a:graphicFrameLocks noGrp="1"/>
          </p:cNvGraphicFramePr>
          <p:nvPr>
            <p:ph type="tbl" sz="quarter" idx="11"/>
            <p:extLst>
              <p:ext uri="{D42A27DB-BD31-4B8C-83A1-F6EECF244321}">
                <p14:modId xmlns:p14="http://schemas.microsoft.com/office/powerpoint/2010/main" val="1480880438"/>
              </p:ext>
            </p:extLst>
          </p:nvPr>
        </p:nvGraphicFramePr>
        <p:xfrm>
          <a:off x="1055688" y="764704"/>
          <a:ext cx="7742238" cy="3322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21262"/>
                <a:gridCol w="2520976"/>
              </a:tblGrid>
              <a:tr h="360840">
                <a:tc>
                  <a:txBody>
                    <a:bodyPr/>
                    <a:lstStyle/>
                    <a:p>
                      <a:endParaRPr lang="de-CH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 dirty="0"/>
                    </a:p>
                  </a:txBody>
                  <a:tcPr/>
                </a:tc>
              </a:tr>
              <a:tr h="333083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Anzahl angeschlossene</a:t>
                      </a:r>
                      <a:r>
                        <a:rPr lang="de-DE" sz="1800" baseline="0" dirty="0" smtClean="0"/>
                        <a:t> Arbeitgeber</a:t>
                      </a:r>
                      <a:endParaRPr lang="de-CH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470</a:t>
                      </a:r>
                      <a:endParaRPr lang="de-CH" sz="1800" dirty="0"/>
                    </a:p>
                  </a:txBody>
                  <a:tcPr/>
                </a:tc>
              </a:tr>
              <a:tr h="333083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Anzahl Aktivversicherte</a:t>
                      </a:r>
                      <a:endParaRPr lang="de-CH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81‘362</a:t>
                      </a:r>
                      <a:endParaRPr lang="de-CH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33083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Anzahl Rentenbeziehende</a:t>
                      </a:r>
                      <a:endParaRPr lang="de-CH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32‘524</a:t>
                      </a:r>
                      <a:endParaRPr lang="de-CH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33083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Wachstum Anzahl</a:t>
                      </a:r>
                      <a:r>
                        <a:rPr lang="de-DE" sz="1800" baseline="0" dirty="0" smtClean="0"/>
                        <a:t> Versicherte</a:t>
                      </a:r>
                      <a:endParaRPr lang="de-DE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chemeClr val="tx1"/>
                          </a:solidFill>
                        </a:rPr>
                        <a:t>3,3%</a:t>
                      </a:r>
                      <a:endParaRPr lang="de-CH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3083">
                <a:tc>
                  <a:txBody>
                    <a:bodyPr/>
                    <a:lstStyle/>
                    <a:p>
                      <a:r>
                        <a:rPr lang="de-DE" sz="18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Anlagevermögen (in CHF)</a:t>
                      </a:r>
                      <a:endParaRPr lang="de-CH" sz="180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i="0" dirty="0" smtClean="0">
                          <a:solidFill>
                            <a:schemeClr val="tx1"/>
                          </a:solidFill>
                        </a:rPr>
                        <a:t>28,5 Mrd.</a:t>
                      </a:r>
                      <a:endParaRPr lang="de-CH" sz="18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3083">
                <a:tc>
                  <a:txBody>
                    <a:bodyPr/>
                    <a:lstStyle/>
                    <a:p>
                      <a:r>
                        <a:rPr lang="de-DE" sz="1800" kern="1200" dirty="0" smtClean="0"/>
                        <a:t>Performance</a:t>
                      </a:r>
                      <a:endParaRPr lang="de-CH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6,1% (Benchmark: 6,0%)</a:t>
                      </a:r>
                      <a:endParaRPr lang="de-CH" sz="18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3083">
                <a:tc>
                  <a:txBody>
                    <a:bodyPr/>
                    <a:lstStyle/>
                    <a:p>
                      <a:r>
                        <a:rPr lang="de-CH" sz="1800" kern="1200" dirty="0" smtClean="0"/>
                        <a:t>Deckungsgrad *</a:t>
                      </a:r>
                      <a:endParaRPr lang="de-CH" sz="180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dirty="0" smtClean="0">
                          <a:solidFill>
                            <a:schemeClr val="tx1"/>
                          </a:solidFill>
                        </a:rPr>
                        <a:t>99,3%</a:t>
                      </a:r>
                      <a:endParaRPr lang="de-CH" sz="18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3083"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5</a:t>
            </a:fld>
            <a:endParaRPr lang="de-CH" dirty="0"/>
          </a:p>
        </p:txBody>
      </p:sp>
      <p:sp>
        <p:nvSpPr>
          <p:cNvPr id="7" name="Foliennummernplatzhalter 6"/>
          <p:cNvSpPr txBox="1">
            <a:spLocks/>
          </p:cNvSpPr>
          <p:nvPr/>
        </p:nvSpPr>
        <p:spPr>
          <a:xfrm>
            <a:off x="6804248" y="72000"/>
            <a:ext cx="2079985" cy="13019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CH" sz="1000" b="0" i="0" u="none" baseline="0" dirty="0" smtClean="0">
                <a:solidFill>
                  <a:schemeClr val="accent1"/>
                </a:solidFill>
                <a:uFill>
                  <a:solidFill>
                    <a:schemeClr val="bg1">
                      <a:lumMod val="75000"/>
                    </a:schemeClr>
                  </a:solidFill>
                </a:uFill>
                <a:latin typeface="Textkörper"/>
              </a:rPr>
              <a:t>Geschäftsjahr 2014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1043608" y="6021288"/>
            <a:ext cx="29218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/>
              <a:t>* Ökonomischer Deckungsgrad 77,6%</a:t>
            </a:r>
            <a:endParaRPr lang="de-CH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Kennzahlen</a:t>
            </a:r>
            <a:r>
              <a:rPr lang="de-DE" dirty="0"/>
              <a:t> per 31.12.2014 (2/2)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6</a:t>
            </a:fld>
            <a:endParaRPr lang="de-CH" dirty="0"/>
          </a:p>
        </p:txBody>
      </p:sp>
      <p:sp>
        <p:nvSpPr>
          <p:cNvPr id="9" name="Foliennummernplatzhalter 6"/>
          <p:cNvSpPr txBox="1">
            <a:spLocks/>
          </p:cNvSpPr>
          <p:nvPr/>
        </p:nvSpPr>
        <p:spPr>
          <a:xfrm>
            <a:off x="6804248" y="72000"/>
            <a:ext cx="2079985" cy="13019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CH" sz="1000" b="0" i="0" u="none" baseline="0" dirty="0" smtClean="0">
                <a:solidFill>
                  <a:schemeClr val="accent1"/>
                </a:solidFill>
                <a:uFill>
                  <a:solidFill>
                    <a:schemeClr val="bg1">
                      <a:lumMod val="75000"/>
                    </a:schemeClr>
                  </a:solidFill>
                </a:uFill>
                <a:latin typeface="Textkörper"/>
              </a:rPr>
              <a:t>Geschäftsjahr 2014</a:t>
            </a: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772203"/>
              </p:ext>
            </p:extLst>
          </p:nvPr>
        </p:nvGraphicFramePr>
        <p:xfrm>
          <a:off x="1062658" y="1162844"/>
          <a:ext cx="7742238" cy="3291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21262"/>
                <a:gridCol w="2520976"/>
              </a:tblGrid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/>
                        <a:t>Versichertenverwaltungskosten pro Person </a:t>
                      </a:r>
                      <a:r>
                        <a:rPr lang="de-DE" sz="1800" baseline="0" dirty="0" smtClean="0"/>
                        <a:t>(in CHF) </a:t>
                      </a:r>
                      <a:r>
                        <a:rPr lang="de-DE" sz="1200" baseline="30000" dirty="0" smtClean="0"/>
                        <a:t>1)</a:t>
                      </a:r>
                      <a:endParaRPr lang="de-DE" sz="1800" i="0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chemeClr val="tx1"/>
                          </a:solidFill>
                        </a:rPr>
                        <a:t>130</a:t>
                      </a:r>
                      <a:endParaRPr lang="de-CH" sz="18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Vermögensverwaltung:</a:t>
                      </a:r>
                      <a:endParaRPr lang="de-CH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>
                        <a:tabLst>
                          <a:tab pos="266700" algn="l"/>
                        </a:tabLst>
                      </a:pPr>
                      <a:r>
                        <a:rPr lang="de-DE" sz="1800" dirty="0" smtClean="0"/>
                        <a:t>- </a:t>
                      </a:r>
                      <a:r>
                        <a:rPr lang="de-DE" sz="1800" baseline="0" dirty="0" smtClean="0"/>
                        <a:t>TER-OAK </a:t>
                      </a:r>
                      <a:r>
                        <a:rPr lang="de-DE" sz="1400" baseline="30000" dirty="0" smtClean="0"/>
                        <a:t>2)</a:t>
                      </a:r>
                      <a:endParaRPr lang="de-CH" sz="1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chemeClr val="tx1"/>
                          </a:solidFill>
                        </a:rPr>
                        <a:t>0,21%</a:t>
                      </a:r>
                      <a:endParaRPr lang="de-CH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de-DE" sz="1800" baseline="0" dirty="0" smtClean="0"/>
                        <a:t> Kostentransparenz</a:t>
                      </a:r>
                      <a:endParaRPr lang="de-CH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chemeClr val="tx1"/>
                          </a:solidFill>
                        </a:rPr>
                        <a:t>100,0%</a:t>
                      </a:r>
                      <a:endParaRPr lang="de-CH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endParaRPr lang="de-DE" sz="1800" i="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de-DE" sz="1800" i="0" baseline="0" dirty="0" smtClean="0"/>
                        <a:t>Technischer Zinssatz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i="0" dirty="0" smtClean="0">
                          <a:solidFill>
                            <a:schemeClr val="tx1"/>
                          </a:solidFill>
                        </a:rPr>
                        <a:t>3,25%</a:t>
                      </a:r>
                      <a:endParaRPr lang="de-CH" sz="18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Zinssatz Akti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ve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600" dirty="0" smtClean="0"/>
                        <a:t>(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Sanierungsbeitrag 0,5%/CHF 68 Mio.)</a:t>
                      </a:r>
                      <a:endParaRPr lang="de-CH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1,25%</a:t>
                      </a:r>
                      <a:endParaRPr lang="de-CH" sz="1800" dirty="0"/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Sanierungsbeitrag</a:t>
                      </a:r>
                      <a:r>
                        <a:rPr lang="de-DE" sz="1800" baseline="0" dirty="0" smtClean="0"/>
                        <a:t> Arbeitgeber (in CHF)</a:t>
                      </a:r>
                      <a:endParaRPr lang="de-DE" sz="1800" i="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chemeClr val="tx1"/>
                          </a:solidFill>
                        </a:rPr>
                        <a:t>125 Mio.</a:t>
                      </a:r>
                      <a:endParaRPr lang="de-CH" sz="18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de-DE" sz="1800" dirty="0" smtClean="0"/>
                        <a:t>Cash-Flow (in CHF)</a:t>
                      </a:r>
                      <a:endParaRPr lang="de-CH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chemeClr val="tx1"/>
                          </a:solidFill>
                        </a:rPr>
                        <a:t>280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</a:rPr>
                        <a:t> Mio.</a:t>
                      </a:r>
                      <a:endParaRPr lang="de-CH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1115616" y="5733256"/>
            <a:ext cx="509729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baseline="30000" dirty="0" smtClean="0"/>
              <a:t>1) </a:t>
            </a:r>
            <a:r>
              <a:rPr lang="de-CH" sz="1600" dirty="0" smtClean="0"/>
              <a:t>Durchschnitt gemäss Swisscanto PK-Studie 2014: CHF 319</a:t>
            </a:r>
          </a:p>
          <a:p>
            <a:r>
              <a:rPr lang="de-CH" sz="1400" baseline="30000" dirty="0" smtClean="0"/>
              <a:t>2)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sz="1600" dirty="0" smtClean="0"/>
              <a:t>Durchschnitt gemäss Swisscanto PK-Studie 2014: 0,56%</a:t>
            </a:r>
            <a:endParaRPr lang="de-CH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Performance</a:t>
            </a:r>
            <a:endParaRPr lang="de-CH" dirty="0"/>
          </a:p>
        </p:txBody>
      </p:sp>
      <p:graphicFrame>
        <p:nvGraphicFramePr>
          <p:cNvPr id="6" name="Diagrammplatzhalter 5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3818702514"/>
              </p:ext>
            </p:extLst>
          </p:nvPr>
        </p:nvGraphicFramePr>
        <p:xfrm>
          <a:off x="1115616" y="1154460"/>
          <a:ext cx="6552728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7</a:t>
            </a:fld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1907704" y="4811668"/>
            <a:ext cx="568863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CH" sz="1600" b="1" dirty="0" smtClean="0">
                <a:solidFill>
                  <a:schemeClr val="accent1"/>
                </a:solidFill>
              </a:rPr>
              <a:t>Durchschnittliche Performance:</a:t>
            </a:r>
          </a:p>
        </p:txBody>
      </p:sp>
      <p:sp>
        <p:nvSpPr>
          <p:cNvPr id="8" name="Foliennummernplatzhalter 6"/>
          <p:cNvSpPr txBox="1">
            <a:spLocks/>
          </p:cNvSpPr>
          <p:nvPr/>
        </p:nvSpPr>
        <p:spPr>
          <a:xfrm>
            <a:off x="6804248" y="72000"/>
            <a:ext cx="2079985" cy="13019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CH" sz="1000" b="0" i="0" u="none" baseline="0" dirty="0" smtClean="0">
                <a:solidFill>
                  <a:schemeClr val="accent1"/>
                </a:solidFill>
                <a:uFill>
                  <a:solidFill>
                    <a:schemeClr val="bg1">
                      <a:lumMod val="75000"/>
                    </a:schemeClr>
                  </a:solidFill>
                </a:uFill>
                <a:latin typeface="Textkörper"/>
              </a:rPr>
              <a:t>Geschäftsjahr 2014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4716016" y="4811668"/>
            <a:ext cx="3240360" cy="19774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tabLst>
                <a:tab pos="1074738" algn="r"/>
                <a:tab pos="2147888" algn="l"/>
              </a:tabLst>
            </a:pPr>
            <a:r>
              <a:rPr lang="de-CH" sz="1600" b="1" dirty="0" smtClean="0"/>
              <a:t>3 Jahre (2012/2013/2014)</a:t>
            </a:r>
          </a:p>
          <a:p>
            <a:pPr>
              <a:buFont typeface="Symbol" pitchFamily="18" charset="2"/>
              <a:buChar char="-"/>
              <a:tabLst>
                <a:tab pos="1074738" algn="r"/>
                <a:tab pos="2147888" algn="l"/>
              </a:tabLst>
            </a:pPr>
            <a:r>
              <a:rPr lang="de-CH" sz="1600" dirty="0" smtClean="0"/>
              <a:t> BVK: 7,2%</a:t>
            </a:r>
          </a:p>
          <a:p>
            <a:pPr>
              <a:buFont typeface="Symbol" pitchFamily="18" charset="2"/>
              <a:buChar char="-"/>
              <a:tabLst>
                <a:tab pos="1074738" algn="r"/>
                <a:tab pos="2147888" algn="l"/>
              </a:tabLst>
            </a:pPr>
            <a:r>
              <a:rPr lang="de-CH" sz="1600" dirty="0" smtClean="0"/>
              <a:t> UBS-Barometer: 6,8% *</a:t>
            </a:r>
            <a:endParaRPr lang="de-CH" sz="1600" dirty="0" smtClean="0">
              <a:solidFill>
                <a:srgbClr val="FF0000"/>
              </a:solidFill>
            </a:endParaRPr>
          </a:p>
          <a:p>
            <a:pPr>
              <a:tabLst>
                <a:tab pos="1074738" algn="r"/>
                <a:tab pos="2147888" algn="l"/>
              </a:tabLst>
            </a:pPr>
            <a:r>
              <a:rPr lang="de-CH" sz="1600" b="1" dirty="0" smtClean="0"/>
              <a:t>5 Jahre</a:t>
            </a:r>
          </a:p>
          <a:p>
            <a:pPr>
              <a:buFont typeface="Symbol" pitchFamily="18" charset="2"/>
              <a:buChar char="-"/>
              <a:tabLst>
                <a:tab pos="1074738" algn="r"/>
                <a:tab pos="2147888" algn="l"/>
              </a:tabLst>
            </a:pPr>
            <a:r>
              <a:rPr lang="de-CH" sz="1600" dirty="0" smtClean="0"/>
              <a:t> BVK: 4,6%</a:t>
            </a:r>
          </a:p>
          <a:p>
            <a:pPr>
              <a:buFont typeface="Symbol" pitchFamily="18" charset="2"/>
              <a:buChar char="-"/>
              <a:tabLst>
                <a:tab pos="1074738" algn="r"/>
                <a:tab pos="2147888" algn="l"/>
              </a:tabLst>
            </a:pPr>
            <a:r>
              <a:rPr lang="de-CH" sz="1600" dirty="0" smtClean="0"/>
              <a:t> UBS-Barometer: 4,6% *</a:t>
            </a:r>
          </a:p>
          <a:p>
            <a:pPr>
              <a:tabLst>
                <a:tab pos="1074738" algn="r"/>
                <a:tab pos="2147888" algn="l"/>
              </a:tabLst>
            </a:pPr>
            <a:endParaRPr lang="de-DE" sz="1050" dirty="0" smtClean="0">
              <a:solidFill>
                <a:srgbClr val="FF0000"/>
              </a:solidFill>
            </a:endParaRPr>
          </a:p>
          <a:p>
            <a:pPr>
              <a:tabLst>
                <a:tab pos="1074738" algn="r"/>
                <a:tab pos="2147888" algn="l"/>
              </a:tabLst>
            </a:pPr>
            <a:r>
              <a:rPr lang="de-DE" sz="1200" dirty="0" smtClean="0"/>
              <a:t>* grösser als CHF 1 Mrd.</a:t>
            </a:r>
            <a:endParaRPr lang="de-CH" sz="12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>
                <a:ea typeface="ＭＳ Ｐゴシック" pitchFamily="34" charset="-128"/>
              </a:rPr>
              <a:t>Entwicklung Deckungsgrad 2014 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8</a:t>
            </a:fld>
            <a:endParaRPr lang="de-CH" dirty="0"/>
          </a:p>
        </p:txBody>
      </p:sp>
      <p:sp>
        <p:nvSpPr>
          <p:cNvPr id="5" name="Textfeld 4"/>
          <p:cNvSpPr txBox="1"/>
          <p:nvPr/>
        </p:nvSpPr>
        <p:spPr>
          <a:xfrm>
            <a:off x="2411760" y="5517232"/>
            <a:ext cx="67687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/>
            <a:r>
              <a:rPr lang="de-CH" sz="1600" b="1" dirty="0" smtClean="0"/>
              <a:t>Umverteilung</a:t>
            </a:r>
          </a:p>
          <a:p>
            <a:pPr marL="266700" indent="-266700">
              <a:buFont typeface="Symbol" pitchFamily="18" charset="2"/>
              <a:buChar char="-"/>
            </a:pPr>
            <a:r>
              <a:rPr lang="de-CH" sz="1600" dirty="0" smtClean="0"/>
              <a:t>Garantierte Verzinsung für Rentenbeziehende</a:t>
            </a:r>
          </a:p>
          <a:p>
            <a:pPr marL="266700" indent="-266700">
              <a:buFont typeface="Symbol" pitchFamily="18" charset="2"/>
              <a:buChar char="-"/>
            </a:pPr>
            <a:r>
              <a:rPr lang="de-CH" sz="1600" dirty="0" smtClean="0"/>
              <a:t>Aktivversicherte tragen das Risiko, Verzinsung abhängig von der finanzielle Situation</a:t>
            </a:r>
            <a:endParaRPr lang="de-CH" sz="1600" dirty="0"/>
          </a:p>
        </p:txBody>
      </p:sp>
      <p:sp>
        <p:nvSpPr>
          <p:cNvPr id="7" name="Textfeld 6"/>
          <p:cNvSpPr txBox="1"/>
          <p:nvPr/>
        </p:nvSpPr>
        <p:spPr>
          <a:xfrm>
            <a:off x="937692" y="904463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200" b="1" dirty="0" smtClean="0"/>
              <a:t>Deckungsgrad</a:t>
            </a:r>
            <a:endParaRPr lang="de-CH" sz="1200" b="1" dirty="0"/>
          </a:p>
        </p:txBody>
      </p:sp>
      <p:sp>
        <p:nvSpPr>
          <p:cNvPr id="8" name="Textfeld 7"/>
          <p:cNvSpPr txBox="1"/>
          <p:nvPr/>
        </p:nvSpPr>
        <p:spPr>
          <a:xfrm>
            <a:off x="899188" y="117548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200" dirty="0" smtClean="0"/>
              <a:t>100%</a:t>
            </a:r>
            <a:endParaRPr lang="de-CH" sz="1200" b="1" dirty="0"/>
          </a:p>
        </p:txBody>
      </p:sp>
      <p:cxnSp>
        <p:nvCxnSpPr>
          <p:cNvPr id="9" name="Gerade Verbindung 8"/>
          <p:cNvCxnSpPr/>
          <p:nvPr/>
        </p:nvCxnSpPr>
        <p:spPr>
          <a:xfrm>
            <a:off x="1466384" y="1761768"/>
            <a:ext cx="501351" cy="0"/>
          </a:xfrm>
          <a:prstGeom prst="lin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cxnSp>
        <p:nvCxnSpPr>
          <p:cNvPr id="10" name="Gerade Verbindung 9"/>
          <p:cNvCxnSpPr/>
          <p:nvPr/>
        </p:nvCxnSpPr>
        <p:spPr>
          <a:xfrm flipV="1">
            <a:off x="1466384" y="3933056"/>
            <a:ext cx="585336" cy="5090"/>
          </a:xfrm>
          <a:prstGeom prst="lin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cxnSp>
        <p:nvCxnSpPr>
          <p:cNvPr id="11" name="Gerade Verbindung 10"/>
          <p:cNvCxnSpPr/>
          <p:nvPr/>
        </p:nvCxnSpPr>
        <p:spPr>
          <a:xfrm flipV="1">
            <a:off x="1466384" y="2492896"/>
            <a:ext cx="585336" cy="1"/>
          </a:xfrm>
          <a:prstGeom prst="lin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1466384" y="3296017"/>
            <a:ext cx="501351" cy="0"/>
          </a:xfrm>
          <a:prstGeom prst="lin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cxnSp>
        <p:nvCxnSpPr>
          <p:cNvPr id="13" name="Gerade Verbindung 12"/>
          <p:cNvCxnSpPr/>
          <p:nvPr/>
        </p:nvCxnSpPr>
        <p:spPr>
          <a:xfrm>
            <a:off x="1466384" y="2225184"/>
            <a:ext cx="585336" cy="0"/>
          </a:xfrm>
          <a:prstGeom prst="lin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cxnSp>
        <p:nvCxnSpPr>
          <p:cNvPr id="14" name="Gerade Verbindung 13"/>
          <p:cNvCxnSpPr/>
          <p:nvPr/>
        </p:nvCxnSpPr>
        <p:spPr>
          <a:xfrm>
            <a:off x="1466384" y="4653136"/>
            <a:ext cx="657344" cy="3153"/>
          </a:xfrm>
          <a:prstGeom prst="lin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cxnSp>
        <p:nvCxnSpPr>
          <p:cNvPr id="15" name="Gerade Verbindung 14"/>
          <p:cNvCxnSpPr/>
          <p:nvPr/>
        </p:nvCxnSpPr>
        <p:spPr>
          <a:xfrm flipV="1">
            <a:off x="1471020" y="5517231"/>
            <a:ext cx="580700" cy="1"/>
          </a:xfrm>
          <a:prstGeom prst="lin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grpSp>
        <p:nvGrpSpPr>
          <p:cNvPr id="16" name="Gruppieren 71"/>
          <p:cNvGrpSpPr/>
          <p:nvPr/>
        </p:nvGrpSpPr>
        <p:grpSpPr>
          <a:xfrm>
            <a:off x="1968336" y="2416696"/>
            <a:ext cx="2176344" cy="2304255"/>
            <a:chOff x="1968336" y="2416696"/>
            <a:chExt cx="2176344" cy="2304255"/>
          </a:xfrm>
        </p:grpSpPr>
        <p:sp>
          <p:nvSpPr>
            <p:cNvPr id="17" name="Rechteck 16"/>
            <p:cNvSpPr/>
            <p:nvPr/>
          </p:nvSpPr>
          <p:spPr>
            <a:xfrm>
              <a:off x="2486432" y="2922131"/>
              <a:ext cx="1656184" cy="116228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CH" sz="1100" dirty="0"/>
                <a:t>Verzinsung </a:t>
              </a:r>
              <a:r>
                <a:rPr lang="de-CH" sz="1100" b="1" dirty="0"/>
                <a:t>3,25%</a:t>
              </a:r>
              <a:r>
                <a:rPr lang="de-CH" sz="1100" dirty="0"/>
                <a:t> Deckungskapital</a:t>
              </a:r>
            </a:p>
            <a:p>
              <a:pPr algn="ctr"/>
              <a:r>
                <a:rPr lang="de-DE" sz="1100" dirty="0"/>
                <a:t>CHF 424 Mio.</a:t>
              </a:r>
              <a:endParaRPr lang="de-CH" sz="1100" dirty="0"/>
            </a:p>
          </p:txBody>
        </p:sp>
        <p:sp>
          <p:nvSpPr>
            <p:cNvPr id="18" name="Rechteck 17"/>
            <p:cNvSpPr/>
            <p:nvPr/>
          </p:nvSpPr>
          <p:spPr>
            <a:xfrm>
              <a:off x="2488496" y="4423375"/>
              <a:ext cx="1656184" cy="2772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CH" sz="1100" dirty="0"/>
                <a:t>Bildung Rückstellungen</a:t>
              </a:r>
            </a:p>
            <a:p>
              <a:pPr algn="ctr"/>
              <a:r>
                <a:rPr lang="de-CH" sz="1100" dirty="0"/>
                <a:t>CHF 71 Mio.</a:t>
              </a:r>
            </a:p>
          </p:txBody>
        </p:sp>
        <p:sp>
          <p:nvSpPr>
            <p:cNvPr id="19" name="Rechteck 18"/>
            <p:cNvSpPr/>
            <p:nvPr/>
          </p:nvSpPr>
          <p:spPr>
            <a:xfrm>
              <a:off x="2486432" y="4109491"/>
              <a:ext cx="1656184" cy="27875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CH" sz="1100" dirty="0" smtClean="0"/>
                <a:t>Pensionierungsverluste</a:t>
              </a:r>
            </a:p>
            <a:p>
              <a:pPr algn="ctr"/>
              <a:r>
                <a:rPr lang="de-CH" sz="1100" dirty="0" smtClean="0"/>
                <a:t>CHF 35 Mio.</a:t>
              </a:r>
              <a:endParaRPr lang="de-CH" sz="1100" dirty="0"/>
            </a:p>
          </p:txBody>
        </p:sp>
        <p:sp>
          <p:nvSpPr>
            <p:cNvPr id="20" name="Pfeil nach rechts 19"/>
            <p:cNvSpPr/>
            <p:nvPr/>
          </p:nvSpPr>
          <p:spPr>
            <a:xfrm rot="5400000">
              <a:off x="1286603" y="3585635"/>
              <a:ext cx="1817049" cy="453584"/>
            </a:xfrm>
            <a:prstGeom prst="rightArrow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CH" sz="1200">
                <a:solidFill>
                  <a:schemeClr val="dk1"/>
                </a:solidFill>
              </a:endParaRP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2558440" y="2416696"/>
              <a:ext cx="151216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100" dirty="0" smtClean="0"/>
                <a:t>1. Kosten für </a:t>
              </a:r>
            </a:p>
            <a:p>
              <a:pPr algn="ctr"/>
              <a:r>
                <a:rPr lang="de-CH" sz="1100" b="1" dirty="0" smtClean="0"/>
                <a:t>Rentenbeziehende</a:t>
              </a:r>
              <a:endParaRPr lang="de-CH" sz="1100" b="1" dirty="0"/>
            </a:p>
          </p:txBody>
        </p:sp>
      </p:grpSp>
      <p:sp>
        <p:nvSpPr>
          <p:cNvPr id="23" name="Textfeld 22"/>
          <p:cNvSpPr txBox="1"/>
          <p:nvPr/>
        </p:nvSpPr>
        <p:spPr>
          <a:xfrm>
            <a:off x="899188" y="610432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200" dirty="0" smtClean="0"/>
              <a:t>92%</a:t>
            </a:r>
            <a:endParaRPr lang="de-CH" sz="1200" b="1" dirty="0"/>
          </a:p>
        </p:txBody>
      </p:sp>
      <p:cxnSp>
        <p:nvCxnSpPr>
          <p:cNvPr id="24" name="Gerade Verbindung 23"/>
          <p:cNvCxnSpPr/>
          <p:nvPr/>
        </p:nvCxnSpPr>
        <p:spPr>
          <a:xfrm>
            <a:off x="1466384" y="1612250"/>
            <a:ext cx="491791" cy="0"/>
          </a:xfrm>
          <a:prstGeom prst="lin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bg2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cxnSp>
        <p:nvCxnSpPr>
          <p:cNvPr id="25" name="Gerade Verbindung 24"/>
          <p:cNvCxnSpPr/>
          <p:nvPr/>
        </p:nvCxnSpPr>
        <p:spPr>
          <a:xfrm>
            <a:off x="1475944" y="2924944"/>
            <a:ext cx="491791" cy="0"/>
          </a:xfrm>
          <a:prstGeom prst="lin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bg2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grpSp>
        <p:nvGrpSpPr>
          <p:cNvPr id="26" name="Gruppieren 74"/>
          <p:cNvGrpSpPr/>
          <p:nvPr/>
        </p:nvGrpSpPr>
        <p:grpSpPr>
          <a:xfrm>
            <a:off x="4139952" y="4195688"/>
            <a:ext cx="2160240" cy="1440059"/>
            <a:chOff x="4139952" y="4195688"/>
            <a:chExt cx="2160240" cy="1440059"/>
          </a:xfrm>
        </p:grpSpPr>
        <p:sp>
          <p:nvSpPr>
            <p:cNvPr id="27" name="Rechteck 26"/>
            <p:cNvSpPr/>
            <p:nvPr/>
          </p:nvSpPr>
          <p:spPr>
            <a:xfrm>
              <a:off x="4644008" y="4699153"/>
              <a:ext cx="1656184" cy="3460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CH" sz="1100" dirty="0" smtClean="0"/>
                <a:t>Verzinsung </a:t>
              </a:r>
              <a:r>
                <a:rPr lang="de-CH" sz="1100" b="1" dirty="0" smtClean="0"/>
                <a:t>1,25% </a:t>
              </a:r>
              <a:r>
                <a:rPr lang="de-CH" sz="1100" dirty="0" smtClean="0"/>
                <a:t>Spar-guthaben </a:t>
              </a:r>
              <a:r>
                <a:rPr lang="de-DE" sz="1100" dirty="0" smtClean="0"/>
                <a:t>CHF 161 Mio.</a:t>
              </a:r>
              <a:endParaRPr lang="de-CH" sz="1100" dirty="0"/>
            </a:p>
          </p:txBody>
        </p:sp>
        <p:sp>
          <p:nvSpPr>
            <p:cNvPr id="28" name="Rechteck 27"/>
            <p:cNvSpPr/>
            <p:nvPr/>
          </p:nvSpPr>
          <p:spPr>
            <a:xfrm>
              <a:off x="4644008" y="5085185"/>
              <a:ext cx="1656184" cy="54215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1100" dirty="0" smtClean="0"/>
                <a:t>Bildung Rückstellungen</a:t>
              </a:r>
              <a:endParaRPr lang="de-CH" sz="1100" dirty="0" smtClean="0"/>
            </a:p>
            <a:p>
              <a:pPr algn="ctr"/>
              <a:r>
                <a:rPr lang="de-CH" sz="1100" dirty="0" smtClean="0"/>
                <a:t>CHF 239 Mio.</a:t>
              </a:r>
              <a:endParaRPr lang="de-CH" sz="1100" dirty="0"/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4788024" y="4195688"/>
              <a:ext cx="144016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100" dirty="0" smtClean="0"/>
                <a:t>2. Kosten für </a:t>
              </a:r>
            </a:p>
            <a:p>
              <a:pPr algn="ctr"/>
              <a:r>
                <a:rPr lang="de-CH" sz="1100" b="1" dirty="0" smtClean="0"/>
                <a:t>Aktivversicherte</a:t>
              </a:r>
              <a:endParaRPr lang="de-CH" sz="1100" b="1" dirty="0"/>
            </a:p>
          </p:txBody>
        </p:sp>
        <p:sp>
          <p:nvSpPr>
            <p:cNvPr id="30" name="Pfeil nach rechts 29"/>
            <p:cNvSpPr/>
            <p:nvPr/>
          </p:nvSpPr>
          <p:spPr>
            <a:xfrm rot="5400000">
              <a:off x="3887976" y="4951723"/>
              <a:ext cx="936000" cy="432048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CH" sz="1100">
                <a:solidFill>
                  <a:schemeClr val="dk1"/>
                </a:solidFill>
              </a:endParaRPr>
            </a:p>
          </p:txBody>
        </p:sp>
      </p:grpSp>
      <p:sp>
        <p:nvSpPr>
          <p:cNvPr id="32" name="Textfeld 31"/>
          <p:cNvSpPr txBox="1"/>
          <p:nvPr/>
        </p:nvSpPr>
        <p:spPr>
          <a:xfrm>
            <a:off x="1475656" y="263691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200" b="1" dirty="0" smtClean="0">
                <a:solidFill>
                  <a:schemeClr val="bg2"/>
                </a:solidFill>
              </a:rPr>
              <a:t>96,1%</a:t>
            </a:r>
            <a:endParaRPr lang="de-CH" sz="1200" b="1" dirty="0">
              <a:solidFill>
                <a:schemeClr val="bg2"/>
              </a:solidFill>
            </a:endParaRPr>
          </a:p>
        </p:txBody>
      </p:sp>
      <p:grpSp>
        <p:nvGrpSpPr>
          <p:cNvPr id="33" name="Gruppieren 47"/>
          <p:cNvGrpSpPr/>
          <p:nvPr/>
        </p:nvGrpSpPr>
        <p:grpSpPr>
          <a:xfrm>
            <a:off x="931491" y="1268760"/>
            <a:ext cx="995431" cy="5024381"/>
            <a:chOff x="1476072" y="1268760"/>
            <a:chExt cx="995431" cy="5024381"/>
          </a:xfrm>
        </p:grpSpPr>
        <p:sp>
          <p:nvSpPr>
            <p:cNvPr id="34" name="Rechteck 33"/>
            <p:cNvSpPr/>
            <p:nvPr/>
          </p:nvSpPr>
          <p:spPr>
            <a:xfrm>
              <a:off x="1993291" y="1268760"/>
              <a:ext cx="478212" cy="5024381"/>
            </a:xfrm>
            <a:prstGeom prst="rect">
              <a:avLst/>
            </a:prstGeom>
            <a:solidFill>
              <a:schemeClr val="tx2">
                <a:lumMod val="20000"/>
                <a:lumOff val="8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100" dirty="0">
                <a:solidFill>
                  <a:schemeClr val="lt1"/>
                </a:solidFill>
              </a:endParaRPr>
            </a:p>
          </p:txBody>
        </p:sp>
        <p:cxnSp>
          <p:nvCxnSpPr>
            <p:cNvPr id="35" name="Gerade Verbindung 34"/>
            <p:cNvCxnSpPr/>
            <p:nvPr/>
          </p:nvCxnSpPr>
          <p:spPr>
            <a:xfrm>
              <a:off x="1979712" y="1620174"/>
              <a:ext cx="491791" cy="0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8100">
              <a:solidFill>
                <a:schemeClr val="bg2"/>
              </a:solidFill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36" name="Gerade Verbindung 35"/>
            <p:cNvCxnSpPr/>
            <p:nvPr/>
          </p:nvCxnSpPr>
          <p:spPr>
            <a:xfrm>
              <a:off x="1979712" y="2924944"/>
              <a:ext cx="491791" cy="0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8100">
              <a:solidFill>
                <a:schemeClr val="bg2"/>
              </a:solidFill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sp>
          <p:nvSpPr>
            <p:cNvPr id="37" name="Textfeld 36"/>
            <p:cNvSpPr txBox="1"/>
            <p:nvPr/>
          </p:nvSpPr>
          <p:spPr>
            <a:xfrm>
              <a:off x="1476072" y="1400120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200" b="1" dirty="0" smtClean="0"/>
                <a:t>99,3%</a:t>
              </a:r>
              <a:endParaRPr lang="de-CH" sz="1200" b="1" dirty="0"/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1484282" y="2711343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200" b="1" dirty="0" smtClean="0"/>
                <a:t>96,1%</a:t>
              </a:r>
              <a:endParaRPr lang="de-CH" sz="1200" b="1" dirty="0"/>
            </a:p>
          </p:txBody>
        </p:sp>
      </p:grpSp>
      <p:grpSp>
        <p:nvGrpSpPr>
          <p:cNvPr id="39" name="Gruppieren 83"/>
          <p:cNvGrpSpPr/>
          <p:nvPr/>
        </p:nvGrpSpPr>
        <p:grpSpPr>
          <a:xfrm>
            <a:off x="6280762" y="1114291"/>
            <a:ext cx="2078784" cy="4528725"/>
            <a:chOff x="6280762" y="1114291"/>
            <a:chExt cx="2078784" cy="4528725"/>
          </a:xfrm>
        </p:grpSpPr>
        <p:sp>
          <p:nvSpPr>
            <p:cNvPr id="40" name="Rechteck 39"/>
            <p:cNvSpPr/>
            <p:nvPr/>
          </p:nvSpPr>
          <p:spPr>
            <a:xfrm>
              <a:off x="6735792" y="1647016"/>
              <a:ext cx="1584176" cy="3996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CH" sz="1200" b="1" dirty="0" smtClean="0"/>
                <a:t>Ertrag aus </a:t>
              </a:r>
            </a:p>
            <a:p>
              <a:pPr algn="ctr"/>
              <a:r>
                <a:rPr lang="de-CH" sz="1200" b="1" dirty="0" smtClean="0"/>
                <a:t>Vermögensanlage </a:t>
              </a:r>
            </a:p>
            <a:p>
              <a:pPr algn="ctr"/>
              <a:r>
                <a:rPr lang="de-CH" sz="1200" dirty="0" smtClean="0"/>
                <a:t>CHF 1'683 Mio.</a:t>
              </a:r>
            </a:p>
            <a:p>
              <a:pPr algn="ctr"/>
              <a:r>
                <a:rPr lang="de-CH" sz="1200" dirty="0" smtClean="0"/>
                <a:t>(Rendite 6,1%)</a:t>
              </a:r>
              <a:endParaRPr lang="de-CH" sz="1200" dirty="0"/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6732240" y="1114291"/>
              <a:ext cx="144016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100" dirty="0" smtClean="0"/>
                <a:t>3. Zuweisung </a:t>
              </a:r>
              <a:r>
                <a:rPr lang="de-CH" sz="1100" b="1" dirty="0" smtClean="0"/>
                <a:t>Deckungsgrad</a:t>
              </a:r>
              <a:endParaRPr lang="de-CH" sz="1100" b="1" dirty="0"/>
            </a:p>
          </p:txBody>
        </p:sp>
        <p:sp>
          <p:nvSpPr>
            <p:cNvPr id="42" name="Pfeil nach rechts 41"/>
            <p:cNvSpPr/>
            <p:nvPr/>
          </p:nvSpPr>
          <p:spPr>
            <a:xfrm rot="16200000">
              <a:off x="4498786" y="3421381"/>
              <a:ext cx="3996000" cy="432047"/>
            </a:xfrm>
            <a:prstGeom prst="rightArrow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CH" sz="1200">
                <a:solidFill>
                  <a:schemeClr val="dk1"/>
                </a:solidFill>
              </a:endParaRPr>
            </a:p>
          </p:txBody>
        </p:sp>
        <p:cxnSp>
          <p:nvCxnSpPr>
            <p:cNvPr id="43" name="Gerade Verbindung 42"/>
            <p:cNvCxnSpPr/>
            <p:nvPr/>
          </p:nvCxnSpPr>
          <p:spPr>
            <a:xfrm>
              <a:off x="6703362" y="2924944"/>
              <a:ext cx="1656184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hteck 43"/>
          <p:cNvSpPr/>
          <p:nvPr/>
        </p:nvSpPr>
        <p:spPr>
          <a:xfrm>
            <a:off x="1443757" y="2946211"/>
            <a:ext cx="485213" cy="4875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100" dirty="0">
              <a:solidFill>
                <a:schemeClr val="lt1"/>
              </a:solidFill>
            </a:endParaRPr>
          </a:p>
        </p:txBody>
      </p:sp>
      <p:sp>
        <p:nvSpPr>
          <p:cNvPr id="45" name="Rechteck 44"/>
          <p:cNvSpPr/>
          <p:nvPr/>
        </p:nvSpPr>
        <p:spPr>
          <a:xfrm>
            <a:off x="1043608" y="6309320"/>
            <a:ext cx="1656184" cy="548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0.03241 L 3.61111E-6 0.259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0.17709 L 0.00295 0.3974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11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0.42662 L -0.00139 -0.1930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1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4" grpId="0" animBg="1"/>
      <p:bldP spid="44" grpId="1" animBg="1"/>
      <p:bldP spid="44" grpId="2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Immobilienbewirtschaftung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1150937" y="1196752"/>
            <a:ext cx="3709095" cy="4824412"/>
          </a:xfrm>
        </p:spPr>
        <p:txBody>
          <a:bodyPr/>
          <a:lstStyle/>
          <a:p>
            <a:pPr>
              <a:lnSpc>
                <a:spcPts val="2100"/>
              </a:lnSpc>
              <a:spcBef>
                <a:spcPts val="0"/>
              </a:spcBef>
            </a:pPr>
            <a:r>
              <a:rPr lang="de-DE" sz="1800" dirty="0" smtClean="0">
                <a:solidFill>
                  <a:schemeClr val="tx1"/>
                </a:solidFill>
              </a:rPr>
              <a:t>Steigerung Marktauftritt und Effizienz durch interne Bewirtschaftung</a:t>
            </a:r>
          </a:p>
          <a:p>
            <a:pPr marL="180975" lvl="1" indent="-180975">
              <a:lnSpc>
                <a:spcPts val="2100"/>
              </a:lnSpc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de-DE" sz="1800" b="0" dirty="0" smtClean="0">
                <a:solidFill>
                  <a:schemeClr val="tx1"/>
                </a:solidFill>
              </a:rPr>
              <a:t>Fokus auf einen Eigentümer</a:t>
            </a:r>
          </a:p>
          <a:p>
            <a:pPr marL="180975" lvl="1" indent="-180975">
              <a:lnSpc>
                <a:spcPts val="2100"/>
              </a:lnSpc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de-DE" sz="1800" b="0" dirty="0" smtClean="0">
                <a:solidFill>
                  <a:schemeClr val="tx1"/>
                </a:solidFill>
              </a:rPr>
              <a:t>Nutzung des bestehenden </a:t>
            </a:r>
            <a:r>
              <a:rPr lang="de-DE" sz="1800" b="0" dirty="0" err="1" smtClean="0">
                <a:solidFill>
                  <a:schemeClr val="tx1"/>
                </a:solidFill>
              </a:rPr>
              <a:t>Know-Hows</a:t>
            </a:r>
            <a:r>
              <a:rPr lang="de-DE" sz="1800" b="0" dirty="0" smtClean="0">
                <a:solidFill>
                  <a:schemeClr val="tx1"/>
                </a:solidFill>
              </a:rPr>
              <a:t> im Immobilienbereich </a:t>
            </a:r>
          </a:p>
          <a:p>
            <a:pPr marL="180975" lvl="1" indent="-180975">
              <a:lnSpc>
                <a:spcPts val="2100"/>
              </a:lnSpc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de-CH" sz="1800" b="0" dirty="0" smtClean="0">
                <a:solidFill>
                  <a:schemeClr val="tx1"/>
                </a:solidFill>
              </a:rPr>
              <a:t>Optimale Ausrichtung auf BVK </a:t>
            </a:r>
          </a:p>
          <a:p>
            <a:pPr marL="180975" lvl="1" indent="-180975">
              <a:lnSpc>
                <a:spcPts val="2100"/>
              </a:lnSpc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de-DE" sz="1800" dirty="0" smtClean="0"/>
              <a:t>Zusammenlegung Supportfunktionen</a:t>
            </a:r>
            <a:endParaRPr lang="de-CH" sz="1800" b="0" dirty="0" smtClean="0">
              <a:solidFill>
                <a:schemeClr val="tx1"/>
              </a:solidFill>
            </a:endParaRPr>
          </a:p>
          <a:p>
            <a:pPr marL="180975" indent="-180975">
              <a:lnSpc>
                <a:spcPts val="2100"/>
              </a:lnSpc>
              <a:spcBef>
                <a:spcPts val="0"/>
              </a:spcBef>
              <a:spcAft>
                <a:spcPts val="600"/>
              </a:spcAft>
              <a:buFont typeface="Symbol" pitchFamily="18" charset="2"/>
              <a:buChar char="-"/>
            </a:pPr>
            <a:endParaRPr lang="de-DE" sz="1800" b="0" dirty="0" smtClean="0">
              <a:solidFill>
                <a:schemeClr val="tx1"/>
              </a:solidFill>
            </a:endParaRPr>
          </a:p>
          <a:p>
            <a:pPr marL="180975" indent="-180975">
              <a:lnSpc>
                <a:spcPts val="2100"/>
              </a:lnSpc>
              <a:spcBef>
                <a:spcPts val="0"/>
              </a:spcBef>
            </a:pPr>
            <a:endParaRPr lang="de-DE" sz="1800" b="0" dirty="0" smtClean="0">
              <a:solidFill>
                <a:schemeClr val="tx1"/>
              </a:solidFill>
            </a:endParaRPr>
          </a:p>
          <a:p>
            <a:pPr marL="180975" indent="-180975">
              <a:lnSpc>
                <a:spcPts val="2100"/>
              </a:lnSpc>
              <a:spcBef>
                <a:spcPts val="0"/>
              </a:spcBef>
            </a:pPr>
            <a:r>
              <a:rPr lang="de-CH" sz="1800" dirty="0" smtClean="0">
                <a:solidFill>
                  <a:schemeClr val="tx1"/>
                </a:solidFill>
                <a:sym typeface="Wingdings"/>
              </a:rPr>
              <a:t> </a:t>
            </a:r>
            <a:r>
              <a:rPr lang="de-CH" sz="1800" dirty="0" smtClean="0">
                <a:sym typeface="Wingdings"/>
              </a:rPr>
              <a:t>www.bvk-immobilien.ch</a:t>
            </a:r>
            <a:endParaRPr lang="de-CH" sz="1800" dirty="0" smtClean="0"/>
          </a:p>
          <a:p>
            <a:pPr>
              <a:lnSpc>
                <a:spcPts val="2100"/>
              </a:lnSpc>
              <a:spcBef>
                <a:spcPts val="0"/>
              </a:spcBef>
            </a:pPr>
            <a:endParaRPr lang="de-CH" sz="1800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3CFB-AC46-47B0-8B9F-2955BC9CFED9}" type="slidenum">
              <a:rPr lang="de-CH" smtClean="0"/>
              <a:pPr/>
              <a:t>9</a:t>
            </a:fld>
            <a:endParaRPr lang="de-CH" dirty="0"/>
          </a:p>
        </p:txBody>
      </p:sp>
      <p:graphicFrame>
        <p:nvGraphicFramePr>
          <p:cNvPr id="7" name="Diagrammplatzhalter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6411304"/>
              </p:ext>
            </p:extLst>
          </p:nvPr>
        </p:nvGraphicFramePr>
        <p:xfrm>
          <a:off x="5004048" y="1385709"/>
          <a:ext cx="3888432" cy="4824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feld 12"/>
          <p:cNvSpPr txBox="1"/>
          <p:nvPr/>
        </p:nvSpPr>
        <p:spPr>
          <a:xfrm>
            <a:off x="7435552" y="3070701"/>
            <a:ext cx="136815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CH" sz="1200" dirty="0" smtClean="0">
                <a:solidFill>
                  <a:schemeClr val="accent1"/>
                </a:solidFill>
              </a:rPr>
              <a:t>Prozentuale Aufteilungen nach Ertragswert</a:t>
            </a:r>
            <a:endParaRPr lang="de-CH" sz="1200" dirty="0">
              <a:solidFill>
                <a:schemeClr val="accent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4987280" y="1159019"/>
            <a:ext cx="345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b="1" dirty="0" smtClean="0">
                <a:solidFill>
                  <a:schemeClr val="accent1"/>
                </a:solidFill>
              </a:rPr>
              <a:t>Immobilien Schweiz – Regionale Aufteilung</a:t>
            </a:r>
            <a:endParaRPr lang="de-CH" sz="1400" b="1" dirty="0">
              <a:solidFill>
                <a:schemeClr val="accent1"/>
              </a:solidFill>
            </a:endParaRPr>
          </a:p>
        </p:txBody>
      </p:sp>
      <p:sp>
        <p:nvSpPr>
          <p:cNvPr id="9" name="Foliennummernplatzhalter 6"/>
          <p:cNvSpPr txBox="1">
            <a:spLocks/>
          </p:cNvSpPr>
          <p:nvPr/>
        </p:nvSpPr>
        <p:spPr>
          <a:xfrm>
            <a:off x="6804248" y="72000"/>
            <a:ext cx="2079985" cy="13019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CH" sz="1000" b="0" i="0" u="none" baseline="0" dirty="0" smtClean="0">
                <a:solidFill>
                  <a:schemeClr val="accent1"/>
                </a:solidFill>
                <a:uFill>
                  <a:solidFill>
                    <a:schemeClr val="bg1">
                      <a:lumMod val="75000"/>
                    </a:schemeClr>
                  </a:solidFill>
                </a:uFill>
                <a:latin typeface="Textkörper"/>
              </a:rPr>
              <a:t>Geschäftsjahr 2014</a:t>
            </a:r>
          </a:p>
        </p:txBody>
      </p:sp>
    </p:spTree>
    <p:extLst>
      <p:ext uri="{BB962C8B-B14F-4D97-AF65-F5344CB8AC3E}">
        <p14:creationId xmlns:p14="http://schemas.microsoft.com/office/powerpoint/2010/main" val="55968044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äsentation_Vorlage">
  <a:themeElements>
    <a:clrScheme name="BVK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4A99"/>
      </a:accent1>
      <a:accent2>
        <a:srgbClr val="708E27"/>
      </a:accent2>
      <a:accent3>
        <a:srgbClr val="000000"/>
      </a:accent3>
      <a:accent4>
        <a:srgbClr val="C73231"/>
      </a:accent4>
      <a:accent5>
        <a:srgbClr val="E7AC00"/>
      </a:accent5>
      <a:accent6>
        <a:srgbClr val="7E3A38"/>
      </a:accent6>
      <a:hlink>
        <a:srgbClr val="000000"/>
      </a:hlink>
      <a:folHlink>
        <a:srgbClr val="000000"/>
      </a:folHlink>
    </a:clrScheme>
    <a:fontScheme name="BV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BVK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004A99"/>
        </a:accent1>
        <a:accent2>
          <a:srgbClr val="708E27"/>
        </a:accent2>
        <a:accent3>
          <a:srgbClr val="000000"/>
        </a:accent3>
        <a:accent4>
          <a:srgbClr val="C73231"/>
        </a:accent4>
        <a:accent5>
          <a:srgbClr val="E7AC00"/>
        </a:accent5>
        <a:accent6>
          <a:srgbClr val="7E3A38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Dunkelblau">
      <a:srgbClr val="003773"/>
    </a:custClr>
    <a:custClr name="Dunkelgruen">
      <a:srgbClr val="546A1D"/>
    </a:custClr>
    <a:custClr name="Schwarz">
      <a:srgbClr val="000000"/>
    </a:custClr>
    <a:custClr name="Dunkelrot">
      <a:srgbClr val="952625"/>
    </a:custClr>
    <a:custClr name="Dunkelgelb">
      <a:srgbClr val="AD8100"/>
    </a:custClr>
    <a:custClr name="Dunkelviolett">
      <a:srgbClr val="5F2C2A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Primaerfarbe Blau">
      <a:srgbClr val="004A99"/>
    </a:custClr>
    <a:custClr name="Primaerfarbe Gruen">
      <a:srgbClr val="708E27"/>
    </a:custClr>
    <a:custClr name="Grau">
      <a:srgbClr val="7F7F7F"/>
    </a:custClr>
    <a:custClr name="Sekundaerfarbe Rot">
      <a:srgbClr val="C73231"/>
    </a:custClr>
    <a:custClr name="Sekundaerfarbe Gelb">
      <a:srgbClr val="E7AC00"/>
    </a:custClr>
    <a:custClr name="Sekundaerfarbe Violett">
      <a:srgbClr val="7E3A38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Hellblau">
      <a:srgbClr val="70B5FF"/>
    </a:custClr>
    <a:custClr name="Hellgruen">
      <a:srgbClr val="CDE398"/>
    </a:custClr>
    <a:custClr name="Hellgrau">
      <a:srgbClr val="ABABAB"/>
    </a:custClr>
    <a:custClr name="Hellrot">
      <a:srgbClr val="F5D5D5"/>
    </a:custClr>
    <a:custClr name="Hellgelb">
      <a:srgbClr val="FFE28F"/>
    </a:custClr>
    <a:custClr name="Hellviolett">
      <a:srgbClr val="EBD2D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Hellblau">
      <a:srgbClr val="B8DCFF"/>
    </a:custClr>
    <a:custClr name="Hellgruen">
      <a:srgbClr val="E6F1CB"/>
    </a:custClr>
    <a:custClr name="Hellgrau">
      <a:srgbClr val="D9D9D9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</a:custClr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erteiler xmlns="5d87948e-5de9-45f2-a51b-48bb4fffc390" xsi:nil="true"/>
    <Agenturdienstleistungen xmlns="b53e74ba-1927-48d9-b941-605a6fc124a2" xsi:nil="true"/>
    <Adressat xmlns="5d87948e-5de9-45f2-a51b-48bb4fffc390" xsi:nil="true"/>
    <Problemstellung xmlns="b53e74ba-1927-48d9-b941-605a6fc124a2" xsi:nil="true"/>
    <Branche xmlns="b53e74ba-1927-48d9-b941-605a6fc124a2">A-Intern</Branche>
    <Dokumenttyp xmlns="b53e74ba-1927-48d9-b941-605a6fc124a2" xsi:nil="true"/>
    <JobNumber xmlns="5d87948e-5de9-45f2-a51b-48bb4fffc390" xsi:nil="true"/>
    <Remarks xmlns="5d87948e-5de9-45f2-a51b-48bb4fffc390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DB6DD26C0764489E1EA4B3E4241EB6" ma:contentTypeVersion="12" ma:contentTypeDescription="Create a new document." ma:contentTypeScope="" ma:versionID="a2866616edab2523962455c0fe99d88f">
  <xsd:schema xmlns:xsd="http://www.w3.org/2001/XMLSchema" xmlns:xs="http://www.w3.org/2001/XMLSchema" xmlns:p="http://schemas.microsoft.com/office/2006/metadata/properties" xmlns:ns2="5d87948e-5de9-45f2-a51b-48bb4fffc390" xmlns:ns3="b53e74ba-1927-48d9-b941-605a6fc124a2" targetNamespace="http://schemas.microsoft.com/office/2006/metadata/properties" ma:root="true" ma:fieldsID="f9995205e6369eb80ff38085ed6b7a73" ns2:_="" ns3:_="">
    <xsd:import namespace="5d87948e-5de9-45f2-a51b-48bb4fffc390"/>
    <xsd:import namespace="b53e74ba-1927-48d9-b941-605a6fc124a2"/>
    <xsd:element name="properties">
      <xsd:complexType>
        <xsd:sequence>
          <xsd:element name="documentManagement">
            <xsd:complexType>
              <xsd:all>
                <xsd:element ref="ns2:Remarks" minOccurs="0"/>
                <xsd:element ref="ns3:Dokumenttyp" minOccurs="0"/>
                <xsd:element ref="ns3:Agenturdienstleistungen" minOccurs="0"/>
                <xsd:element ref="ns3:Branche" minOccurs="0"/>
                <xsd:element ref="ns3:Problemstellung" minOccurs="0"/>
                <xsd:element ref="ns2:JobNumber" minOccurs="0"/>
                <xsd:element ref="ns2:Adressat" minOccurs="0"/>
                <xsd:element ref="ns2:Verteil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87948e-5de9-45f2-a51b-48bb4fffc390" elementFormDefault="qualified">
    <xsd:import namespace="http://schemas.microsoft.com/office/2006/documentManagement/types"/>
    <xsd:import namespace="http://schemas.microsoft.com/office/infopath/2007/PartnerControls"/>
    <xsd:element name="Remarks" ma:index="8" nillable="true" ma:displayName="Remarks" ma:internalName="Remarks">
      <xsd:simpleType>
        <xsd:restriction base="dms:Note">
          <xsd:maxLength value="255"/>
        </xsd:restriction>
      </xsd:simpleType>
    </xsd:element>
    <xsd:element name="JobNumber" ma:index="13" nillable="true" ma:displayName="JobNumber" ma:internalName="JobNumber">
      <xsd:simpleType>
        <xsd:restriction base="dms:Text">
          <xsd:maxLength value="50"/>
        </xsd:restriction>
      </xsd:simpleType>
    </xsd:element>
    <xsd:element name="Adressat" ma:index="14" nillable="true" ma:displayName="Adressat" ma:internalName="Adressat">
      <xsd:simpleType>
        <xsd:restriction base="dms:Note">
          <xsd:maxLength value="255"/>
        </xsd:restriction>
      </xsd:simpleType>
    </xsd:element>
    <xsd:element name="Verteiler" ma:index="15" nillable="true" ma:displayName="Verteiler" ma:internalName="Verteiler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3e74ba-1927-48d9-b941-605a6fc124a2" elementFormDefault="qualified">
    <xsd:import namespace="http://schemas.microsoft.com/office/2006/documentManagement/types"/>
    <xsd:import namespace="http://schemas.microsoft.com/office/infopath/2007/PartnerControls"/>
    <xsd:element name="Dokumenttyp" ma:index="9" nillable="true" ma:displayName="Dokumenttyp" ma:format="Dropdown" ma:internalName="Dokumenttyp">
      <xsd:simpleType>
        <xsd:restriction base="dms:Choice">
          <xsd:enumeration value="Agenturpräsentation"/>
          <xsd:enumeration value="Analyse &amp; Empfehlung"/>
          <xsd:enumeration value="andere"/>
          <xsd:enumeration value="Argumentarium/Q&amp;A"/>
          <xsd:enumeration value="Auftragsbestätigung/Vertrag"/>
          <xsd:enumeration value="Brief/Fax"/>
          <xsd:enumeration value="Budget"/>
          <xsd:enumeration value="Checkliste"/>
          <xsd:enumeration value="Factsheet"/>
          <xsd:enumeration value="Journalisten- &amp; Medienprofil"/>
          <xsd:enumeration value="Konzept"/>
          <xsd:enumeration value="Manuskript"/>
          <xsd:enumeration value="Medienliste"/>
          <xsd:enumeration value="Medienmitteilung"/>
          <xsd:enumeration value="Memo"/>
          <xsd:enumeration value="Monitoringbericht"/>
          <xsd:enumeration value="NB-Präsentation"/>
          <xsd:enumeration value="Offerte"/>
          <xsd:enumeration value="Plattform/Wording"/>
          <xsd:enumeration value="Positionspapier"/>
          <xsd:enumeration value="Pressebeleg/Clipping"/>
          <xsd:enumeration value="Protokoll"/>
          <xsd:enumeration value="Recherche"/>
          <xsd:enumeration value="Rechnung"/>
          <xsd:enumeration value="Referat"/>
          <xsd:enumeration value="Statusbericht"/>
          <xsd:enumeration value="Task-/Pendenzenliste"/>
          <xsd:enumeration value="Tätigkeitsbericht"/>
          <xsd:enumeration value="Traktandenliste"/>
          <xsd:enumeration value="Zeitplan/Umsetzungsdrehbuch"/>
        </xsd:restriction>
      </xsd:simpleType>
    </xsd:element>
    <xsd:element name="Agenturdienstleistungen" ma:index="10" nillable="true" ma:displayName="Agenturdienstleistungen" ma:format="Dropdown" ma:internalName="Agenturdienstleistungen">
      <xsd:simpleType>
        <xsd:restriction base="dms:Choice">
          <xsd:enumeration value="A-Intern"/>
          <xsd:enumeration value="Branding /Coprorate"/>
          <xsd:enumeration value="Consulting and Coaching"/>
          <xsd:enumeration value="Corporate Publishing"/>
          <xsd:enumeration value="Corporate Social Responsibility"/>
          <xsd:enumeration value="Crisis and Change Communications"/>
          <xsd:enumeration value="Dialog Marketing"/>
          <xsd:enumeration value="Event Management"/>
          <xsd:enumeration value="Financial and Investor Relations"/>
          <xsd:enumeration value="Internal Relations"/>
          <xsd:enumeration value="International Relations"/>
          <xsd:enumeration value="Market Relations"/>
          <xsd:enumeration value="Media Relations"/>
          <xsd:enumeration value="Online Relations"/>
          <xsd:enumeration value="Politische PR / Public Affairs"/>
          <xsd:enumeration value="Reputation Management"/>
          <xsd:enumeration value="Sponsoring"/>
          <xsd:enumeration value="Werbung"/>
        </xsd:restriction>
      </xsd:simpleType>
    </xsd:element>
    <xsd:element name="Branche" ma:index="11" nillable="true" ma:displayName="Branche" ma:default="A-Intern" ma:format="Dropdown" ma:internalName="Branche">
      <xsd:simpleType>
        <xsd:restriction base="dms:Choice">
          <xsd:enumeration value="A-Intern"/>
          <xsd:enumeration value="Banken und Finanzdienstleister"/>
          <xsd:enumeration value="Behörden und Verwaltungen"/>
          <xsd:enumeration value="Beratungs- und Dienstleistungsunternehmen"/>
          <xsd:enumeration value="Energie"/>
          <xsd:enumeration value="Erziehung, Bildung"/>
          <xsd:enumeration value="Gastgewerbe, Hotellerie, Tourismus"/>
          <xsd:enumeration value="Gesundheit, Medizin, Wellbeing"/>
          <xsd:enumeration value="Graphisches Gewerbe"/>
          <xsd:enumeration value="Handel, Grosshandel, Detailhandel"/>
          <xsd:enumeration value="ICT, Technology, Electronics"/>
          <xsd:enumeration value="Immobilien, Bau- und Ausbaugewerbe"/>
          <xsd:enumeration value="Investitionsgüter, Maschinen, Technik, Industrie"/>
          <xsd:enumeration value="Karitative und gemeinnützige soziale Einrichtungen"/>
          <xsd:enumeration value="Konsumgüter"/>
          <xsd:enumeration value="Kultur"/>
          <xsd:enumeration value="Luxusgüter, Uhren, Schmuck"/>
          <xsd:enumeration value="Medien und Unterhaltung"/>
          <xsd:enumeration value="Mode, Lifestyle, Kosmetik"/>
          <xsd:enumeration value="Nahrungs- und Genussmittel"/>
          <xsd:enumeration value="Natur- und Umweltschutz"/>
          <xsd:enumeration value="One Issue Pressure Groups und ad hoc-Komitees"/>
          <xsd:enumeration value="Other"/>
          <xsd:enumeration value="Parteien und Einzelpersonen"/>
          <xsd:enumeration value="Pharma, Chemie, MedTech, Biotech"/>
          <xsd:enumeration value="Sicherheit und Wehrtechnik"/>
          <xsd:enumeration value="Sport und Freizeit"/>
          <xsd:enumeration value="Verbände"/>
          <xsd:enumeration value="Verkehr, Transport, Logistik"/>
          <xsd:enumeration value="Versicherungen"/>
        </xsd:restriction>
      </xsd:simpleType>
    </xsd:element>
    <xsd:element name="Problemstellung" ma:index="12" nillable="true" ma:displayName="Problemstellung" ma:format="Dropdown" ma:internalName="Problemstellung">
      <xsd:simpleType>
        <xsd:restriction base="dms:Choice">
          <xsd:enumeration value="A-Intern"/>
          <xsd:enumeration value="Abstimmung"/>
          <xsd:enumeration value="Arbeitskampf"/>
          <xsd:enumeration value="Awarenessbuilding/Sensibilisierung"/>
          <xsd:enumeration value="Channel Marketing"/>
          <xsd:enumeration value="Entwicklung/Überarbeitung Corporate Design"/>
          <xsd:enumeration value="Eröffnung/Gründung/Lancierung"/>
          <xsd:enumeration value="Fundraising"/>
          <xsd:enumeration value="Gesetzesnovelle"/>
          <xsd:enumeration value="Interne Kommunikation"/>
          <xsd:enumeration value="IPO"/>
          <xsd:enumeration value="Jubiläum"/>
          <xsd:enumeration value="Kapitalerhöhung/-herabsetzung"/>
          <xsd:enumeration value="Kunden-/Mitaarbeiter-/Händlerbindung"/>
          <xsd:enumeration value="Kundenakquisition"/>
          <xsd:enumeration value="Listing/Delisting"/>
          <xsd:enumeration value="Management-Krise/-Wechsel, Turnaround"/>
          <xsd:enumeration value="Markenschutz"/>
          <xsd:enumeration value="Markteintritt"/>
          <xsd:enumeration value="MBO/Spin-Off"/>
          <xsd:enumeration value="Medienattacken/Black PR"/>
          <xsd:enumeration value="Merger Acquisition/Übernahmen"/>
          <xsd:enumeration value="Messe/Ausstellung"/>
          <xsd:enumeration value="Neuausrichtung/Neupositionierung"/>
          <xsd:enumeration value="Positionierung"/>
          <xsd:enumeration value="Product Launch/Relaunch"/>
          <xsd:enumeration value="Produkterückruf/Produktmängel"/>
          <xsd:enumeration value="Rechtsfälle, Litigation"/>
          <xsd:enumeration value="Rechtskleidwechsel (öffentl. Anstalten)"/>
          <xsd:enumeration value="Reporting"/>
          <xsd:enumeration value="Reputation"/>
          <xsd:enumeration value="Restrukturierung/Schliessung"/>
          <xsd:enumeration value="Standortmarketing"/>
          <xsd:enumeration value="Unfälle, Unglücke"/>
          <xsd:enumeration value="Wahlen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91B5DD3-56FE-426A-BB4A-AE760C2129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C2930C4-7A55-4383-B1C7-80E549A1298C}">
  <ds:schemaRefs>
    <ds:schemaRef ds:uri="http://purl.org/dc/elements/1.1/"/>
    <ds:schemaRef ds:uri="http://www.w3.org/XML/1998/namespace"/>
    <ds:schemaRef ds:uri="http://purl.org/dc/dcmitype/"/>
    <ds:schemaRef ds:uri="b53e74ba-1927-48d9-b941-605a6fc124a2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5d87948e-5de9-45f2-a51b-48bb4fffc390"/>
  </ds:schemaRefs>
</ds:datastoreItem>
</file>

<file path=customXml/itemProps3.xml><?xml version="1.0" encoding="utf-8"?>
<ds:datastoreItem xmlns:ds="http://schemas.openxmlformats.org/officeDocument/2006/customXml" ds:itemID="{9D9C89F0-BE95-43AD-871F-725C29FCF8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d87948e-5de9-45f2-a51b-48bb4fffc390"/>
    <ds:schemaRef ds:uri="b53e74ba-1927-48d9-b941-605a6fc124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Präsentation_Vorlage</Template>
  <TotalTime>0</TotalTime>
  <Words>1426</Words>
  <Application>Microsoft Office PowerPoint</Application>
  <PresentationFormat>Bildschirmpräsentation (4:3)</PresentationFormat>
  <Paragraphs>489</Paragraphs>
  <Slides>33</Slides>
  <Notes>17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33</vt:i4>
      </vt:variant>
    </vt:vector>
  </HeadingPairs>
  <TitlesOfParts>
    <vt:vector size="34" baseType="lpstr">
      <vt:lpstr>Präsentation_Vorlage</vt:lpstr>
      <vt:lpstr>Wo steht die BVK Ende Januar 2015?</vt:lpstr>
      <vt:lpstr>Vorbemerkungen</vt:lpstr>
      <vt:lpstr>Agenda</vt:lpstr>
      <vt:lpstr>Überblick</vt:lpstr>
      <vt:lpstr>Kennzahlen per 31.12.2014 (1/2)</vt:lpstr>
      <vt:lpstr>Kennzahlen per 31.12.2014 (2/2)</vt:lpstr>
      <vt:lpstr>Performance</vt:lpstr>
      <vt:lpstr>Entwicklung Deckungsgrad 2014 </vt:lpstr>
      <vt:lpstr>Immobilienbewirtschaftung</vt:lpstr>
      <vt:lpstr>Immobilienanlagen</vt:lpstr>
      <vt:lpstr>Vermögensverwaltungskosten</vt:lpstr>
      <vt:lpstr>Agenda</vt:lpstr>
      <vt:lpstr>Absicherung gegen allfällige Preismanipulationen</vt:lpstr>
      <vt:lpstr>Effekt der Fremdwährungsabsicherung 2014</vt:lpstr>
      <vt:lpstr>Hohe Einsparungen durch Fremdwährungs- absicherungen</vt:lpstr>
      <vt:lpstr>Agenda</vt:lpstr>
      <vt:lpstr>Konsequente Rückforderung der Retrozessionen</vt:lpstr>
      <vt:lpstr>Verantwortlichkeits- und Haftungsfragen</vt:lpstr>
      <vt:lpstr>Agenda</vt:lpstr>
      <vt:lpstr>Fazit</vt:lpstr>
      <vt:lpstr>Ausblick</vt:lpstr>
      <vt:lpstr>Agenda</vt:lpstr>
      <vt:lpstr>Zeit für Fragen</vt:lpstr>
      <vt:lpstr>Back up</vt:lpstr>
      <vt:lpstr>Organisation der BVK  Breit abgestützte Verantwortung</vt:lpstr>
      <vt:lpstr>Bestandesentwicklung </vt:lpstr>
      <vt:lpstr>Projekte in Planung (1/3)</vt:lpstr>
      <vt:lpstr>Projekte in Planung (2/3)</vt:lpstr>
      <vt:lpstr>Projekte in Planung (3/3)</vt:lpstr>
      <vt:lpstr>So sehen uns die Kunden</vt:lpstr>
      <vt:lpstr>Ökonomischer Deckungsgrad per 31.12.2014 (1/2)</vt:lpstr>
      <vt:lpstr>Aktualität und Transparenz bei Stimmrechtsausübung</vt:lpstr>
      <vt:lpstr>Ökonomischer Deckungsgrad per 31.12.2014 (2/2)</vt:lpstr>
    </vt:vector>
  </TitlesOfParts>
  <Company>BVK Zürich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Vera Pietsch</dc:creator>
  <cp:lastModifiedBy>Admin</cp:lastModifiedBy>
  <cp:revision>1194</cp:revision>
  <cp:lastPrinted>2014-08-14T12:38:22Z</cp:lastPrinted>
  <dcterms:created xsi:type="dcterms:W3CDTF">2014-07-29T06:58:24Z</dcterms:created>
  <dcterms:modified xsi:type="dcterms:W3CDTF">2015-02-03T07:23:09Z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0x010100EDDB6DD26C0764489E1EA4B3E4241EB6</vt:lpwstr>
  </property>
</Properties>
</file>